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2"/>
  </p:notesMasterIdLst>
  <p:sldIdLst>
    <p:sldId id="256" r:id="rId2"/>
    <p:sldId id="450" r:id="rId3"/>
    <p:sldId id="451" r:id="rId4"/>
    <p:sldId id="459" r:id="rId5"/>
    <p:sldId id="453" r:id="rId6"/>
    <p:sldId id="428" r:id="rId7"/>
    <p:sldId id="462" r:id="rId8"/>
    <p:sldId id="501" r:id="rId9"/>
    <p:sldId id="463" r:id="rId10"/>
    <p:sldId id="430" r:id="rId11"/>
    <p:sldId id="431" r:id="rId12"/>
    <p:sldId id="432" r:id="rId13"/>
    <p:sldId id="433" r:id="rId14"/>
    <p:sldId id="434" r:id="rId15"/>
    <p:sldId id="464" r:id="rId16"/>
    <p:sldId id="465" r:id="rId17"/>
    <p:sldId id="466" r:id="rId18"/>
    <p:sldId id="460" r:id="rId19"/>
    <p:sldId id="503" r:id="rId20"/>
    <p:sldId id="461" r:id="rId21"/>
    <p:sldId id="500" r:id="rId22"/>
    <p:sldId id="491" r:id="rId23"/>
    <p:sldId id="504" r:id="rId24"/>
    <p:sldId id="493" r:id="rId25"/>
    <p:sldId id="494" r:id="rId26"/>
    <p:sldId id="495" r:id="rId27"/>
    <p:sldId id="496" r:id="rId28"/>
    <p:sldId id="499" r:id="rId29"/>
    <p:sldId id="497" r:id="rId30"/>
    <p:sldId id="505"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3" autoAdjust="0"/>
    <p:restoredTop sz="94615" autoAdjust="0"/>
  </p:normalViewPr>
  <p:slideViewPr>
    <p:cSldViewPr>
      <p:cViewPr>
        <p:scale>
          <a:sx n="71" d="100"/>
          <a:sy n="71" d="100"/>
        </p:scale>
        <p:origin x="-1230" y="-72"/>
      </p:cViewPr>
      <p:guideLst>
        <p:guide orient="horz" pos="2160"/>
        <p:guide pos="2880"/>
      </p:guideLst>
    </p:cSldViewPr>
  </p:slideViewPr>
  <p:outlineViewPr>
    <p:cViewPr>
      <p:scale>
        <a:sx n="33" d="100"/>
        <a:sy n="33" d="100"/>
      </p:scale>
      <p:origin x="0" y="575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BF5C2B3-97A6-4B4B-B8C4-957939A12B16}" type="datetimeFigureOut">
              <a:rPr lang="ar-SA" smtClean="0"/>
              <a:pPr/>
              <a:t>01/05/1443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F4E208C-64AC-400C-9E9E-AB2C25C2C0A8}" type="slidenum">
              <a:rPr lang="ar-SA" smtClean="0"/>
              <a:pPr/>
              <a:t>‹#›</a:t>
            </a:fld>
            <a:endParaRPr lang="ar-SA"/>
          </a:p>
        </p:txBody>
      </p:sp>
    </p:spTree>
    <p:extLst>
      <p:ext uri="{BB962C8B-B14F-4D97-AF65-F5344CB8AC3E}">
        <p14:creationId xmlns:p14="http://schemas.microsoft.com/office/powerpoint/2010/main" val="37099400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8B8410-2352-47C9-B140-625A8C8A7E77}" type="slidenum">
              <a:rPr lang="ar-SA" smtClean="0">
                <a:latin typeface="Arial" charset="0"/>
              </a:rPr>
              <a:pPr fontAlgn="base">
                <a:spcBef>
                  <a:spcPct val="0"/>
                </a:spcBef>
                <a:spcAft>
                  <a:spcPct val="0"/>
                </a:spcAft>
                <a:defRPr/>
              </a:pPr>
              <a:t>30</a:t>
            </a:fld>
            <a:endParaRPr lang="en-US" smtClean="0">
              <a:latin typeface="Arial" charset="0"/>
              <a:cs typeface="Arial" charset="0"/>
            </a:endParaRPr>
          </a:p>
        </p:txBody>
      </p:sp>
      <p:sp>
        <p:nvSpPr>
          <p:cNvPr id="46083" name="Rectangle 7"/>
          <p:cNvSpPr txBox="1">
            <a:spLocks noGrp="1" noChangeArrowheads="1"/>
          </p:cNvSpPr>
          <p:nvPr/>
        </p:nvSpPr>
        <p:spPr bwMode="auto">
          <a:xfrm>
            <a:off x="1588" y="8685213"/>
            <a:ext cx="2971800" cy="457200"/>
          </a:xfrm>
          <a:prstGeom prst="rect">
            <a:avLst/>
          </a:prstGeom>
          <a:noFill/>
          <a:ln w="9525">
            <a:noFill/>
            <a:miter lim="800000"/>
            <a:headEnd/>
            <a:tailEnd/>
          </a:ln>
        </p:spPr>
        <p:txBody>
          <a:bodyPr anchor="b"/>
          <a:lstStyle/>
          <a:p>
            <a:fld id="{7C2710A1-AE74-4D32-A5C0-3D97D3979060}" type="slidenum">
              <a:rPr lang="ar-SA" sz="1200">
                <a:latin typeface="Calibri" pitchFamily="34" charset="0"/>
              </a:rPr>
              <a:pPr/>
              <a:t>30</a:t>
            </a:fld>
            <a:endParaRPr lang="en-US" sz="1200">
              <a:latin typeface="Calibri" pitchFamily="34" charset="0"/>
            </a:endParaRPr>
          </a:p>
        </p:txBody>
      </p:sp>
      <p:sp>
        <p:nvSpPr>
          <p:cNvPr id="4608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cs typeface="Arial" charset="0"/>
            </a:endParaRPr>
          </a:p>
        </p:txBody>
      </p:sp>
    </p:spTree>
    <p:extLst>
      <p:ext uri="{BB962C8B-B14F-4D97-AF65-F5344CB8AC3E}">
        <p14:creationId xmlns:p14="http://schemas.microsoft.com/office/powerpoint/2010/main" val="1900723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01/05/1443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01/05/1443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01/05/1443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01/05/1443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01/05/1443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01/05/1443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01/05/1443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84784"/>
            <a:ext cx="8062664" cy="3960440"/>
          </a:xfrm>
        </p:spPr>
        <p:txBody>
          <a:bodyPr>
            <a:noAutofit/>
          </a:bodyPr>
          <a:lstStyle/>
          <a:p>
            <a:pPr rtl="0"/>
            <a:r>
              <a:rPr lang="en-US" sz="5400" dirty="0" smtClean="0">
                <a:solidFill>
                  <a:srgbClr val="FF0000"/>
                </a:solidFill>
              </a:rPr>
              <a:t>Sample and sampling </a:t>
            </a:r>
            <a:r>
              <a:rPr lang="en-US" dirty="0" smtClean="0">
                <a:solidFill>
                  <a:srgbClr val="FF0000"/>
                </a:solidFill>
              </a:rPr>
              <a:t/>
            </a:r>
            <a:br>
              <a:rPr lang="en-US" dirty="0" smtClean="0">
                <a:solidFill>
                  <a:srgbClr val="FF0000"/>
                </a:solidFill>
              </a:rPr>
            </a:br>
            <a:r>
              <a:rPr lang="en-US" dirty="0" smtClean="0">
                <a:solidFill>
                  <a:srgbClr val="FF0000"/>
                </a:solidFill>
              </a:rPr>
              <a:t>unit </a:t>
            </a:r>
            <a:r>
              <a:rPr lang="en-US" smtClean="0">
                <a:solidFill>
                  <a:srgbClr val="FF0000"/>
                </a:solidFill>
              </a:rPr>
              <a:t>5  part2</a:t>
            </a:r>
            <a:br>
              <a:rPr lang="en-US" smtClean="0">
                <a:solidFill>
                  <a:srgbClr val="FF0000"/>
                </a:solidFill>
              </a:rPr>
            </a:br>
            <a:r>
              <a:rPr lang="en-US" smtClean="0">
                <a:solidFill>
                  <a:srgbClr val="FF0000"/>
                </a:solidFill>
              </a:rPr>
              <a:t>L6</a:t>
            </a: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t> </a:t>
            </a:r>
            <a:endParaRPr lang="ar-SA" dirty="0">
              <a:solidFill>
                <a:srgbClr val="FF0000"/>
              </a:solidFill>
            </a:endParaRPr>
          </a:p>
        </p:txBody>
      </p:sp>
      <p:sp>
        <p:nvSpPr>
          <p:cNvPr id="3" name="عنصر نائب للمحتوى 2"/>
          <p:cNvSpPr txBox="1">
            <a:spLocks/>
          </p:cNvSpPr>
          <p:nvPr/>
        </p:nvSpPr>
        <p:spPr>
          <a:xfrm>
            <a:off x="611560" y="1844824"/>
            <a:ext cx="8229600" cy="4525963"/>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0"/>
            <a:endParaRPr lang="ar-SA"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noAutofit/>
          </a:bodyPr>
          <a:lstStyle/>
          <a:p>
            <a:pPr marL="342900" lvl="0" indent="-342900" rtl="0">
              <a:spcBef>
                <a:spcPct val="20000"/>
              </a:spcBef>
            </a:pPr>
            <a:r>
              <a:rPr lang="en-US" sz="4000" b="1" dirty="0" smtClean="0">
                <a:solidFill>
                  <a:srgbClr val="FF0000"/>
                </a:solidFill>
                <a:latin typeface="Times New Roman" pitchFamily="18" charset="0"/>
                <a:ea typeface="+mn-ea"/>
                <a:cs typeface="Times New Roman" pitchFamily="18" charset="0"/>
              </a:rPr>
              <a:t/>
            </a:r>
            <a:br>
              <a:rPr lang="en-US" sz="4000" b="1" dirty="0" smtClean="0">
                <a:solidFill>
                  <a:srgbClr val="FF0000"/>
                </a:solidFill>
                <a:latin typeface="Times New Roman" pitchFamily="18" charset="0"/>
                <a:ea typeface="+mn-ea"/>
                <a:cs typeface="Times New Roman" pitchFamily="18" charset="0"/>
              </a:rPr>
            </a:br>
            <a:r>
              <a:rPr lang="en-US" sz="4000" b="1" dirty="0" smtClean="0">
                <a:solidFill>
                  <a:srgbClr val="FF0000"/>
                </a:solidFill>
                <a:latin typeface="Times New Roman" pitchFamily="18" charset="0"/>
                <a:ea typeface="+mn-ea"/>
                <a:cs typeface="Times New Roman" pitchFamily="18" charset="0"/>
              </a:rPr>
              <a:t>3</a:t>
            </a:r>
            <a:r>
              <a:rPr lang="en-US" sz="4000" b="1" dirty="0">
                <a:solidFill>
                  <a:srgbClr val="FF0000"/>
                </a:solidFill>
                <a:latin typeface="Times New Roman" pitchFamily="18" charset="0"/>
                <a:ea typeface="+mn-ea"/>
                <a:cs typeface="Times New Roman" pitchFamily="18" charset="0"/>
              </a:rPr>
              <a:t>. Quota Sampling</a:t>
            </a:r>
            <a:br>
              <a:rPr lang="en-US" sz="4000" b="1" dirty="0">
                <a:solidFill>
                  <a:srgbClr val="FF0000"/>
                </a:solidFill>
                <a:latin typeface="Times New Roman" pitchFamily="18" charset="0"/>
                <a:ea typeface="+mn-ea"/>
                <a:cs typeface="Times New Roman" pitchFamily="18" charset="0"/>
              </a:rPr>
            </a:br>
            <a:endParaRPr lang="ar-IQ" sz="6000" dirty="0"/>
          </a:p>
        </p:txBody>
      </p:sp>
      <p:sp>
        <p:nvSpPr>
          <p:cNvPr id="3" name="عنصر نائب للمحتوى 2"/>
          <p:cNvSpPr>
            <a:spLocks noGrp="1"/>
          </p:cNvSpPr>
          <p:nvPr>
            <p:ph idx="1"/>
          </p:nvPr>
        </p:nvSpPr>
        <p:spPr>
          <a:xfrm>
            <a:off x="457200" y="1340768"/>
            <a:ext cx="8229600" cy="5517232"/>
          </a:xfrm>
        </p:spPr>
        <p:txBody>
          <a:bodyPr>
            <a:noAutofit/>
          </a:bodyPr>
          <a:lstStyle/>
          <a:p>
            <a:pPr algn="just" rtl="0">
              <a:buFont typeface="Wingdings" pitchFamily="2" charset="2"/>
              <a:buChar char="§"/>
            </a:pPr>
            <a:r>
              <a:rPr lang="en-US" sz="2800" dirty="0" smtClean="0">
                <a:latin typeface="Times New Roman" pitchFamily="18" charset="0"/>
                <a:cs typeface="Times New Roman" pitchFamily="18" charset="0"/>
              </a:rPr>
              <a:t>Quota </a:t>
            </a:r>
            <a:r>
              <a:rPr lang="en-US" sz="2800" dirty="0" smtClean="0">
                <a:latin typeface="Times New Roman" pitchFamily="18" charset="0"/>
                <a:cs typeface="Times New Roman" pitchFamily="18" charset="0"/>
              </a:rPr>
              <a:t>sampling divides the population into homogeneous strata (subpopulations) to ensure representation of the subgroups in the sample; within each stratum subjects are sampled by </a:t>
            </a:r>
            <a:r>
              <a:rPr lang="en-US" sz="2800" dirty="0" smtClean="0">
                <a:latin typeface="Times New Roman" pitchFamily="18" charset="0"/>
                <a:cs typeface="Times New Roman" pitchFamily="18" charset="0"/>
              </a:rPr>
              <a:t>convenience.</a:t>
            </a:r>
          </a:p>
          <a:p>
            <a:pPr algn="just" rtl="0">
              <a:buFont typeface="Wingdings" pitchFamily="2" charset="2"/>
              <a:buChar char="§"/>
            </a:pPr>
            <a:r>
              <a:rPr lang="en-US" sz="2800" dirty="0" smtClean="0">
                <a:solidFill>
                  <a:srgbClr val="00B050"/>
                </a:solidFill>
                <a:latin typeface="Times New Roman" pitchFamily="18" charset="0"/>
                <a:cs typeface="Times New Roman" pitchFamily="18" charset="0"/>
              </a:rPr>
              <a:t>Quota </a:t>
            </a:r>
            <a:r>
              <a:rPr lang="en-US" sz="2800" dirty="0" smtClean="0">
                <a:solidFill>
                  <a:srgbClr val="00B050"/>
                </a:solidFill>
                <a:latin typeface="Times New Roman" pitchFamily="18" charset="0"/>
                <a:cs typeface="Times New Roman" pitchFamily="18" charset="0"/>
              </a:rPr>
              <a:t>sampling is similar to  stratified random sampling in the first </a:t>
            </a:r>
            <a:r>
              <a:rPr lang="en-US" sz="2800" dirty="0" smtClean="0">
                <a:solidFill>
                  <a:srgbClr val="00B050"/>
                </a:solidFill>
                <a:latin typeface="Times New Roman" pitchFamily="18" charset="0"/>
                <a:cs typeface="Times New Roman" pitchFamily="18" charset="0"/>
              </a:rPr>
              <a:t>step. </a:t>
            </a:r>
          </a:p>
          <a:p>
            <a:pPr algn="just" rtl="0">
              <a:buFont typeface="Wingdings" pitchFamily="2" charset="2"/>
              <a:buChar char="§"/>
            </a:pPr>
            <a:r>
              <a:rPr lang="en-US" sz="2800" dirty="0" smtClean="0">
                <a:solidFill>
                  <a:srgbClr val="00B050"/>
                </a:solidFill>
                <a:latin typeface="Times New Roman" pitchFamily="18" charset="0"/>
                <a:cs typeface="+mj-cs"/>
              </a:rPr>
              <a:t>The </a:t>
            </a:r>
            <a:r>
              <a:rPr lang="en-US" sz="2800" dirty="0" smtClean="0">
                <a:solidFill>
                  <a:srgbClr val="00B050"/>
                </a:solidFill>
                <a:latin typeface="Times New Roman" pitchFamily="18" charset="0"/>
                <a:cs typeface="+mj-cs"/>
              </a:rPr>
              <a:t>difference that stratified random sampling involve random sampling method of obtaining sample members, whereas quota sampling obtains members through convenience sample </a:t>
            </a:r>
            <a:r>
              <a:rPr lang="en-US" sz="2800" dirty="0">
                <a:solidFill>
                  <a:srgbClr val="00B050"/>
                </a:solidFill>
                <a:cs typeface="+mj-cs"/>
              </a:rPr>
              <a:t>because the sampling frame is unknown. </a:t>
            </a:r>
            <a:endParaRPr lang="en-US" sz="2800" dirty="0" smtClean="0">
              <a:solidFill>
                <a:srgbClr val="00B050"/>
              </a:solidFill>
              <a:cs typeface="+mj-cs"/>
            </a:endParaRPr>
          </a:p>
          <a:p>
            <a:r>
              <a:rPr lang="en-US" sz="2800" dirty="0"/>
              <a:t/>
            </a:r>
            <a:br>
              <a:rPr lang="en-US" sz="2800" dirty="0"/>
            </a:br>
            <a:endParaRPr lang="en-US" sz="2800" dirty="0" smtClean="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a:bodyPr>
          <a:lstStyle/>
          <a:p>
            <a:pPr lvl="0" algn="just" rtl="0">
              <a:buFont typeface="Wingdings" pitchFamily="2" charset="2"/>
              <a:buChar char="§"/>
            </a:pPr>
            <a:r>
              <a:rPr lang="en-US" dirty="0" smtClean="0">
                <a:latin typeface="Times New Roman" pitchFamily="18" charset="0"/>
                <a:cs typeface="+mj-cs"/>
              </a:rPr>
              <a:t>   </a:t>
            </a:r>
            <a:r>
              <a:rPr lang="en-US" sz="2800" dirty="0">
                <a:solidFill>
                  <a:srgbClr val="00B050"/>
                </a:solidFill>
                <a:cs typeface="+mj-cs"/>
              </a:rPr>
              <a:t>Therefore, the sample may not be representative of the </a:t>
            </a:r>
            <a:r>
              <a:rPr lang="en-US" sz="2800" dirty="0" smtClean="0">
                <a:solidFill>
                  <a:srgbClr val="00B050"/>
                </a:solidFill>
                <a:cs typeface="+mj-cs"/>
              </a:rPr>
              <a:t>population.</a:t>
            </a:r>
            <a:endParaRPr lang="en-US" sz="2800" dirty="0" smtClean="0">
              <a:solidFill>
                <a:srgbClr val="00B050"/>
              </a:solidFill>
              <a:latin typeface="Times New Roman" pitchFamily="18" charset="0"/>
              <a:cs typeface="+mj-cs"/>
            </a:endParaRPr>
          </a:p>
          <a:p>
            <a:pPr lvl="0" algn="just" rtl="0">
              <a:buFont typeface="Wingdings" pitchFamily="2" charset="2"/>
              <a:buChar char="§"/>
            </a:pP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bases for stratification should be a variable of importance to the study. These variables frequently include subject attributes such as age. gender, and educational background. </a:t>
            </a:r>
            <a:endParaRPr lang="en-US" dirty="0" smtClean="0">
              <a:latin typeface="Times New Roman" pitchFamily="18" charset="0"/>
              <a:cs typeface="Times New Roman" pitchFamily="18" charset="0"/>
            </a:endParaRPr>
          </a:p>
          <a:p>
            <a:pPr lvl="0" algn="just" rtl="0">
              <a:buFont typeface="Wingdings" pitchFamily="2" charset="2"/>
              <a:buChar char="§"/>
            </a:pPr>
            <a:r>
              <a:rPr lang="en-US" dirty="0" smtClean="0">
                <a:solidFill>
                  <a:srgbClr val="00B050"/>
                </a:solidFill>
                <a:latin typeface="Times New Roman" pitchFamily="18" charset="0"/>
                <a:cs typeface="Times New Roman" pitchFamily="18" charset="0"/>
              </a:rPr>
              <a:t>The </a:t>
            </a:r>
            <a:r>
              <a:rPr lang="en-US" dirty="0" smtClean="0">
                <a:solidFill>
                  <a:srgbClr val="00B050"/>
                </a:solidFill>
                <a:latin typeface="Times New Roman" pitchFamily="18" charset="0"/>
                <a:cs typeface="Times New Roman" pitchFamily="18" charset="0"/>
              </a:rPr>
              <a:t>number of element chosen from each stratum is generally in proportion to the size of that stratum in the total population . </a:t>
            </a:r>
            <a:endParaRPr lang="ar-SA" dirty="0" smtClean="0">
              <a:solidFill>
                <a:srgbClr val="00B050"/>
              </a:solidFill>
              <a:latin typeface="Times New Roman" pitchFamily="18" charset="0"/>
              <a:cs typeface="Times New Roman" pitchFamily="18" charset="0"/>
            </a:endParaRPr>
          </a:p>
          <a:p>
            <a:pPr algn="just" rtl="0">
              <a:buNone/>
            </a:pPr>
            <a:endParaRPr lang="ar-SA" dirty="0">
              <a:solidFill>
                <a:srgbClr val="00B05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229600" cy="4525963"/>
          </a:xfrm>
        </p:spPr>
        <p:txBody>
          <a:bodyPr>
            <a:normAutofit fontScale="92500" lnSpcReduction="10000"/>
          </a:bodyPr>
          <a:lstStyle/>
          <a:p>
            <a:pPr algn="just" rtl="0">
              <a:buNone/>
            </a:pPr>
            <a:r>
              <a:rPr lang="en-US" dirty="0" smtClean="0">
                <a:latin typeface="Times New Roman" pitchFamily="18" charset="0"/>
                <a:cs typeface="Times New Roman" pitchFamily="18" charset="0"/>
              </a:rPr>
              <a:t>    As an example, suppose we were interested in studying the attitudes of undergraduate nursing students toward working on an acquired immunodeficiency syndrome (AIDS) unit. </a:t>
            </a:r>
          </a:p>
          <a:p>
            <a:pPr algn="just" rtl="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The accessible population is a nursing school with an enrollment of 500 undergraduates; a sample size of 100 students is desired. With a convenience sample, we could distribute questionnaires to 100 students as they entered the nursing school library</a:t>
            </a:r>
            <a:endParaRPr lang="ar-SA"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rtl="0">
              <a:buNone/>
            </a:pPr>
            <a:r>
              <a:rPr lang="en-US" dirty="0" smtClean="0">
                <a:latin typeface="Times New Roman" pitchFamily="18" charset="0"/>
                <a:cs typeface="Times New Roman" pitchFamily="18" charset="0"/>
              </a:rPr>
              <a:t>   In this example, the convenience sample seriously over represents women and under represents men. </a:t>
            </a:r>
          </a:p>
          <a:p>
            <a:pPr algn="just" rtl="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In a quota sample, researchers can guide the selection of subjects so that the sample includes an appropriate number of cases from both strata</a:t>
            </a:r>
            <a:endParaRPr lang="ar-SA"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57158" y="214290"/>
            <a:ext cx="8358246" cy="1200329"/>
          </a:xfrm>
          <a:prstGeom prst="rect">
            <a:avLst/>
          </a:prstGeom>
        </p:spPr>
        <p:txBody>
          <a:bodyPr wrap="square">
            <a:spAutoFit/>
          </a:bodyPr>
          <a:lstStyle/>
          <a:p>
            <a:pPr algn="ctr"/>
            <a:r>
              <a:rPr lang="en-US" sz="2400" b="1" dirty="0" smtClean="0">
                <a:latin typeface="Times New Roman" pitchFamily="18" charset="0"/>
                <a:cs typeface="Times New Roman" pitchFamily="18" charset="0"/>
              </a:rPr>
              <a:t>NUMBERS AND PERCENTAGES OF STUDENTS IN STRATA OF A</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POPULATION, CONVENIENCE SAMPLE, AND QUOTA SAMPLE</a:t>
            </a:r>
            <a:endParaRPr lang="ar-SA" sz="2400" dirty="0">
              <a:latin typeface="Times New Roman" pitchFamily="18" charset="0"/>
              <a:cs typeface="Times New Roman" pitchFamily="18" charset="0"/>
            </a:endParaRPr>
          </a:p>
        </p:txBody>
      </p:sp>
      <p:graphicFrame>
        <p:nvGraphicFramePr>
          <p:cNvPr id="4" name="جدول 3"/>
          <p:cNvGraphicFramePr>
            <a:graphicFrameLocks noGrp="1"/>
          </p:cNvGraphicFramePr>
          <p:nvPr/>
        </p:nvGraphicFramePr>
        <p:xfrm>
          <a:off x="217200" y="1888790"/>
          <a:ext cx="8641080" cy="3397598"/>
        </p:xfrm>
        <a:graphic>
          <a:graphicData uri="http://schemas.openxmlformats.org/drawingml/2006/table">
            <a:tbl>
              <a:tblPr rtl="1" firstRow="1" bandRow="1">
                <a:tableStyleId>{073A0DAA-6AF3-43AB-8588-CEC1D06C72B9}</a:tableStyleId>
              </a:tblPr>
              <a:tblGrid>
                <a:gridCol w="1914572">
                  <a:extLst>
                    <a:ext uri="{9D8B030D-6E8A-4147-A177-3AD203B41FA5}">
                      <a16:colId xmlns:a16="http://schemas.microsoft.com/office/drawing/2014/main" xmlns="" val="20000"/>
                    </a:ext>
                  </a:extLst>
                </a:gridCol>
                <a:gridCol w="2634596">
                  <a:extLst>
                    <a:ext uri="{9D8B030D-6E8A-4147-A177-3AD203B41FA5}">
                      <a16:colId xmlns:a16="http://schemas.microsoft.com/office/drawing/2014/main" xmlns="" val="20001"/>
                    </a:ext>
                  </a:extLst>
                </a:gridCol>
                <a:gridCol w="2528870">
                  <a:extLst>
                    <a:ext uri="{9D8B030D-6E8A-4147-A177-3AD203B41FA5}">
                      <a16:colId xmlns:a16="http://schemas.microsoft.com/office/drawing/2014/main" xmlns="" val="20002"/>
                    </a:ext>
                  </a:extLst>
                </a:gridCol>
                <a:gridCol w="1563042">
                  <a:extLst>
                    <a:ext uri="{9D8B030D-6E8A-4147-A177-3AD203B41FA5}">
                      <a16:colId xmlns:a16="http://schemas.microsoft.com/office/drawing/2014/main" xmlns="" val="20003"/>
                    </a:ext>
                  </a:extLst>
                </a:gridCol>
              </a:tblGrid>
              <a:tr h="531802">
                <a:tc>
                  <a:txBody>
                    <a:bodyPr/>
                    <a:lstStyle/>
                    <a:p>
                      <a:pPr algn="ctr" rtl="0"/>
                      <a:r>
                        <a:rPr lang="en-US" sz="2400" b="0" kern="1200" baseline="0" dirty="0" smtClean="0">
                          <a:solidFill>
                            <a:schemeClr val="tx1"/>
                          </a:solidFill>
                          <a:latin typeface="Times New Roman" pitchFamily="18" charset="0"/>
                          <a:ea typeface="+mn-ea"/>
                          <a:cs typeface="Times New Roman" pitchFamily="18" charset="0"/>
                        </a:rPr>
                        <a:t>QUOTA SAMPLE</a:t>
                      </a:r>
                      <a:endParaRPr lang="ar-SA" sz="24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400" b="0" kern="1200" baseline="0" dirty="0" smtClean="0">
                          <a:solidFill>
                            <a:schemeClr val="tx1"/>
                          </a:solidFill>
                          <a:latin typeface="Times New Roman" pitchFamily="18" charset="0"/>
                          <a:ea typeface="+mn-ea"/>
                          <a:cs typeface="Times New Roman" pitchFamily="18" charset="0"/>
                        </a:rPr>
                        <a:t>CONVENIENCE SAMPLE</a:t>
                      </a:r>
                      <a:endParaRPr lang="ar-SA" sz="24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2400" b="0" kern="1200" baseline="0" dirty="0" smtClean="0">
                          <a:solidFill>
                            <a:schemeClr val="tx1"/>
                          </a:solidFill>
                          <a:latin typeface="Times New Roman" pitchFamily="18" charset="0"/>
                          <a:ea typeface="+mn-ea"/>
                          <a:cs typeface="Times New Roman" pitchFamily="18" charset="0"/>
                        </a:rPr>
                        <a:t>POPULATION</a:t>
                      </a:r>
                      <a:endParaRPr lang="ar-SA" sz="24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2400" b="0" dirty="0" smtClean="0">
                          <a:solidFill>
                            <a:schemeClr val="tx1"/>
                          </a:solidFill>
                          <a:latin typeface="Times New Roman" pitchFamily="18" charset="0"/>
                          <a:cs typeface="Times New Roman" pitchFamily="18" charset="0"/>
                        </a:rPr>
                        <a:t>STRATA</a:t>
                      </a:r>
                      <a:r>
                        <a:rPr lang="en-US" sz="2400" b="0" baseline="0" dirty="0" smtClean="0">
                          <a:solidFill>
                            <a:schemeClr val="tx1"/>
                          </a:solidFill>
                          <a:latin typeface="Times New Roman" pitchFamily="18" charset="0"/>
                          <a:cs typeface="Times New Roman" pitchFamily="18" charset="0"/>
                        </a:rPr>
                        <a:t> </a:t>
                      </a:r>
                      <a:endParaRPr lang="ar-SA" sz="24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928694">
                <a:tc>
                  <a:txBody>
                    <a:bodyPr/>
                    <a:lstStyle/>
                    <a:p>
                      <a:pPr algn="ctr" rtl="0"/>
                      <a:r>
                        <a:rPr lang="en-US" sz="2800" dirty="0" smtClean="0">
                          <a:solidFill>
                            <a:schemeClr val="tx1"/>
                          </a:solidFill>
                          <a:latin typeface="Times New Roman" pitchFamily="18" charset="0"/>
                          <a:cs typeface="Times New Roman" pitchFamily="18" charset="0"/>
                        </a:rPr>
                        <a:t> 20(20%)</a:t>
                      </a:r>
                      <a:endParaRPr lang="ar-SA"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2800" dirty="0" smtClean="0">
                          <a:solidFill>
                            <a:schemeClr val="tx1"/>
                          </a:solidFill>
                          <a:latin typeface="Times New Roman" pitchFamily="18" charset="0"/>
                          <a:cs typeface="Times New Roman" pitchFamily="18" charset="0"/>
                        </a:rPr>
                        <a:t> 5(5%)</a:t>
                      </a:r>
                      <a:endParaRPr lang="ar-SA"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2800" dirty="0" smtClean="0">
                          <a:solidFill>
                            <a:schemeClr val="tx1"/>
                          </a:solidFill>
                          <a:latin typeface="Times New Roman" pitchFamily="18" charset="0"/>
                          <a:cs typeface="Times New Roman" pitchFamily="18" charset="0"/>
                        </a:rPr>
                        <a:t>100(20%)</a:t>
                      </a:r>
                      <a:endParaRPr lang="ar-SA"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2800" dirty="0" smtClean="0">
                          <a:solidFill>
                            <a:schemeClr val="tx1"/>
                          </a:solidFill>
                          <a:latin typeface="Times New Roman" pitchFamily="18" charset="0"/>
                          <a:cs typeface="Times New Roman" pitchFamily="18" charset="0"/>
                        </a:rPr>
                        <a:t>Male</a:t>
                      </a:r>
                      <a:r>
                        <a:rPr lang="en-US" sz="2800" baseline="0" dirty="0" smtClean="0">
                          <a:solidFill>
                            <a:schemeClr val="tx1"/>
                          </a:solidFill>
                          <a:latin typeface="Times New Roman" pitchFamily="18" charset="0"/>
                          <a:cs typeface="Times New Roman" pitchFamily="18" charset="0"/>
                        </a:rPr>
                        <a:t> </a:t>
                      </a:r>
                      <a:endParaRPr lang="ar-SA"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822972">
                <a:tc>
                  <a:txBody>
                    <a:bodyPr/>
                    <a:lstStyle/>
                    <a:p>
                      <a:pPr algn="ctr" rtl="0"/>
                      <a:r>
                        <a:rPr lang="en-US" sz="2800" dirty="0" smtClean="0">
                          <a:solidFill>
                            <a:schemeClr val="tx1"/>
                          </a:solidFill>
                          <a:latin typeface="Times New Roman" pitchFamily="18" charset="0"/>
                          <a:cs typeface="Times New Roman" pitchFamily="18" charset="0"/>
                        </a:rPr>
                        <a:t>80(80%)</a:t>
                      </a:r>
                      <a:endParaRPr lang="ar-SA"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2800" dirty="0" smtClean="0">
                          <a:solidFill>
                            <a:schemeClr val="tx1"/>
                          </a:solidFill>
                          <a:latin typeface="Times New Roman" pitchFamily="18" charset="0"/>
                          <a:cs typeface="Times New Roman" pitchFamily="18" charset="0"/>
                        </a:rPr>
                        <a:t>95(95%)</a:t>
                      </a:r>
                      <a:endParaRPr lang="ar-SA"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2800" dirty="0" smtClean="0">
                          <a:solidFill>
                            <a:schemeClr val="tx1"/>
                          </a:solidFill>
                          <a:latin typeface="Times New Roman" pitchFamily="18" charset="0"/>
                          <a:cs typeface="Times New Roman" pitchFamily="18" charset="0"/>
                        </a:rPr>
                        <a:t>400(80%)</a:t>
                      </a:r>
                      <a:endParaRPr lang="ar-SA"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2800" dirty="0" smtClean="0">
                          <a:solidFill>
                            <a:schemeClr val="tx1"/>
                          </a:solidFill>
                          <a:latin typeface="Times New Roman" pitchFamily="18" charset="0"/>
                          <a:cs typeface="Times New Roman" pitchFamily="18" charset="0"/>
                        </a:rPr>
                        <a:t>Female</a:t>
                      </a:r>
                      <a:r>
                        <a:rPr lang="en-US" sz="2800" baseline="0" dirty="0" smtClean="0">
                          <a:solidFill>
                            <a:schemeClr val="tx1"/>
                          </a:solidFill>
                          <a:latin typeface="Times New Roman" pitchFamily="18" charset="0"/>
                          <a:cs typeface="Times New Roman" pitchFamily="18" charset="0"/>
                        </a:rPr>
                        <a:t> </a:t>
                      </a:r>
                      <a:endParaRPr lang="ar-SA"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822972">
                <a:tc>
                  <a:txBody>
                    <a:bodyPr/>
                    <a:lstStyle/>
                    <a:p>
                      <a:pPr algn="ctr" rtl="0"/>
                      <a:r>
                        <a:rPr lang="en-US" sz="2800" dirty="0" smtClean="0">
                          <a:solidFill>
                            <a:schemeClr val="tx1"/>
                          </a:solidFill>
                          <a:latin typeface="Times New Roman" pitchFamily="18" charset="0"/>
                          <a:cs typeface="Times New Roman" pitchFamily="18" charset="0"/>
                        </a:rPr>
                        <a:t>100(100%)</a:t>
                      </a:r>
                      <a:endParaRPr lang="ar-SA"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2800" dirty="0" smtClean="0">
                          <a:solidFill>
                            <a:schemeClr val="tx1"/>
                          </a:solidFill>
                          <a:latin typeface="Times New Roman" pitchFamily="18" charset="0"/>
                          <a:cs typeface="Times New Roman" pitchFamily="18" charset="0"/>
                        </a:rPr>
                        <a:t>100(100%)</a:t>
                      </a:r>
                      <a:endParaRPr lang="ar-SA"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2800" dirty="0" smtClean="0">
                          <a:solidFill>
                            <a:schemeClr val="tx1"/>
                          </a:solidFill>
                          <a:latin typeface="Times New Roman" pitchFamily="18" charset="0"/>
                          <a:cs typeface="Times New Roman" pitchFamily="18" charset="0"/>
                        </a:rPr>
                        <a:t>500(100%)</a:t>
                      </a:r>
                      <a:endParaRPr lang="ar-SA"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sz="2800" dirty="0" smtClean="0">
                          <a:solidFill>
                            <a:schemeClr val="tx1"/>
                          </a:solidFill>
                          <a:latin typeface="Times New Roman" pitchFamily="18" charset="0"/>
                          <a:cs typeface="Times New Roman" pitchFamily="18" charset="0"/>
                        </a:rPr>
                        <a:t>Total </a:t>
                      </a:r>
                      <a:endParaRPr lang="ar-SA"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4525963"/>
          </a:xfrm>
        </p:spPr>
        <p:txBody>
          <a:bodyPr>
            <a:noAutofit/>
          </a:bodyPr>
          <a:lstStyle/>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4. Snowball </a:t>
            </a:r>
            <a:r>
              <a:rPr lang="en-US" dirty="0">
                <a:solidFill>
                  <a:srgbClr val="FF0000"/>
                </a:solidFill>
                <a:latin typeface="Times New Roman" panose="02020603050405020304" pitchFamily="18" charset="0"/>
                <a:cs typeface="Times New Roman" panose="02020603050405020304" pitchFamily="18" charset="0"/>
              </a:rPr>
              <a:t>sampling</a:t>
            </a:r>
          </a:p>
          <a:p>
            <a:pPr marL="0" indent="0" algn="just" rtl="0">
              <a:buNone/>
            </a:pPr>
            <a:r>
              <a:rPr lang="en-US" dirty="0">
                <a:latin typeface="Times New Roman" panose="02020603050405020304" pitchFamily="18" charset="0"/>
                <a:cs typeface="Times New Roman" panose="02020603050405020304" pitchFamily="18" charset="0"/>
              </a:rPr>
              <a:t>If the population is hard to access, snowball sampling can be used to recruit participants via other participants. The number of people you have access to “snowballs” as you get in contact with more people</a:t>
            </a:r>
            <a:r>
              <a:rPr lang="en-US" dirty="0" smtClean="0">
                <a:latin typeface="Times New Roman" panose="02020603050405020304" pitchFamily="18" charset="0"/>
                <a:cs typeface="Times New Roman" panose="02020603050405020304" pitchFamily="18" charset="0"/>
              </a:rPr>
              <a:t>.</a:t>
            </a:r>
          </a:p>
          <a:p>
            <a:pPr marL="0" indent="0" algn="just" rtl="0">
              <a:buNone/>
            </a:pPr>
            <a:r>
              <a:rPr lang="en-US" dirty="0">
                <a:solidFill>
                  <a:srgbClr val="00B0F0"/>
                </a:solidFill>
                <a:latin typeface="Times New Roman" panose="02020603050405020304" pitchFamily="18" charset="0"/>
                <a:cs typeface="Times New Roman" panose="02020603050405020304" pitchFamily="18" charset="0"/>
              </a:rPr>
              <a:t>After gaining the trust of a few people, the researchers could ask the participants to recommend some other members of the group. By proceeding from one recommendation to the next, the researchers may be able to gain a large enough sample for their project</a:t>
            </a:r>
            <a:r>
              <a:rPr lang="en-US" dirty="0">
                <a:latin typeface="Times New Roman" panose="02020603050405020304" pitchFamily="18" charset="0"/>
                <a:cs typeface="Times New Roman" panose="02020603050405020304" pitchFamily="18" charset="0"/>
              </a:rPr>
              <a:t>.</a:t>
            </a: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6458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525963"/>
          </a:xfrm>
        </p:spPr>
        <p:txBody>
          <a:bodyPr/>
          <a:lstStyle/>
          <a:p>
            <a:pPr marL="0" indent="0" algn="just" rtl="0">
              <a:buNone/>
            </a:pPr>
            <a:r>
              <a:rPr lang="en-US" b="1" dirty="0">
                <a:latin typeface="Times New Roman" panose="02020603050405020304" pitchFamily="18" charset="0"/>
                <a:cs typeface="Times New Roman" panose="02020603050405020304" pitchFamily="18" charset="0"/>
              </a:rPr>
              <a:t>Example</a:t>
            </a:r>
          </a:p>
          <a:p>
            <a:pPr marL="0" indent="0" algn="just" rtl="0">
              <a:buNone/>
            </a:pPr>
            <a:r>
              <a:rPr lang="en-US" dirty="0">
                <a:latin typeface="Times New Roman" panose="02020603050405020304" pitchFamily="18" charset="0"/>
                <a:cs typeface="Times New Roman" panose="02020603050405020304" pitchFamily="18" charset="0"/>
              </a:rPr>
              <a:t>You are researching experiences of homelessness in your city. Since there is no list of all homeless people in the city, probability sampling isn’t possible. You meet one person who agrees to participate in the research, and </a:t>
            </a:r>
            <a:r>
              <a:rPr lang="en-US" dirty="0" smtClean="0">
                <a:latin typeface="Times New Roman" panose="02020603050405020304" pitchFamily="18" charset="0"/>
                <a:cs typeface="Times New Roman" panose="02020603050405020304" pitchFamily="18" charset="0"/>
              </a:rPr>
              <a:t>she or he  </a:t>
            </a:r>
            <a:r>
              <a:rPr lang="en-US" dirty="0">
                <a:latin typeface="Times New Roman" panose="02020603050405020304" pitchFamily="18" charset="0"/>
                <a:cs typeface="Times New Roman" panose="02020603050405020304" pitchFamily="18" charset="0"/>
              </a:rPr>
              <a:t>puts you in contact with other homeless people that </a:t>
            </a:r>
            <a:r>
              <a:rPr lang="en-US" dirty="0" smtClean="0">
                <a:latin typeface="Times New Roman" panose="02020603050405020304" pitchFamily="18" charset="0"/>
                <a:cs typeface="Times New Roman" panose="02020603050405020304" pitchFamily="18" charset="0"/>
              </a:rPr>
              <a:t>she or he  </a:t>
            </a:r>
            <a:r>
              <a:rPr lang="en-US" dirty="0">
                <a:latin typeface="Times New Roman" panose="02020603050405020304" pitchFamily="18" charset="0"/>
                <a:cs typeface="Times New Roman" panose="02020603050405020304" pitchFamily="18" charset="0"/>
              </a:rPr>
              <a:t>knows in the area.</a:t>
            </a: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0906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04664"/>
            <a:ext cx="8363272" cy="6120680"/>
          </a:xfrm>
        </p:spPr>
        <p:txBody>
          <a:bodyPr>
            <a:noAutofit/>
          </a:bodyPr>
          <a:lstStyle/>
          <a:p>
            <a:pPr algn="just" rtl="0">
              <a:buNone/>
            </a:pPr>
            <a:r>
              <a:rPr lang="en-US" dirty="0" smtClean="0">
                <a:latin typeface="Times New Roman" pitchFamily="18" charset="0"/>
                <a:cs typeface="Times New Roman" pitchFamily="18" charset="0"/>
              </a:rPr>
              <a:t>     This method of sampling is often used when the research population is people with specific traits who might otherwise be difficult to identify (e.g., people who are afraid of hospitals).</a:t>
            </a:r>
            <a:endParaRPr lang="en-US" dirty="0" smtClean="0">
              <a:solidFill>
                <a:schemeClr val="accent6">
                  <a:lumMod val="50000"/>
                </a:schemeClr>
              </a:solidFill>
              <a:latin typeface="Times New Roman" pitchFamily="18" charset="0"/>
              <a:cs typeface="Times New Roman" pitchFamily="18" charset="0"/>
            </a:endParaRPr>
          </a:p>
          <a:p>
            <a:pPr algn="just" rtl="0">
              <a:buNone/>
            </a:pPr>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3615211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5400600"/>
          </a:xfrm>
        </p:spPr>
        <p:txBody>
          <a:bodyPr>
            <a:noAutofit/>
          </a:bodyPr>
          <a:lstStyle/>
          <a:p>
            <a:pPr marL="0" indent="0" algn="just" rtl="0">
              <a:buNone/>
            </a:pPr>
            <a:r>
              <a:rPr lang="en-US" b="1" dirty="0" smtClean="0">
                <a:solidFill>
                  <a:srgbClr val="FF0000"/>
                </a:solidFill>
                <a:latin typeface="Times New Roman" panose="02020603050405020304" pitchFamily="18" charset="0"/>
                <a:cs typeface="Times New Roman" panose="02020603050405020304" pitchFamily="18" charset="0"/>
              </a:rPr>
              <a:t>5. </a:t>
            </a:r>
            <a:r>
              <a:rPr lang="en-US" b="1" dirty="0">
                <a:solidFill>
                  <a:srgbClr val="FF0000"/>
                </a:solidFill>
                <a:latin typeface="Times New Roman" panose="02020603050405020304" pitchFamily="18" charset="0"/>
                <a:cs typeface="Times New Roman" panose="02020603050405020304" pitchFamily="18" charset="0"/>
              </a:rPr>
              <a:t>Voluntary response </a:t>
            </a:r>
            <a:r>
              <a:rPr lang="en-US" b="1" dirty="0" smtClean="0">
                <a:solidFill>
                  <a:srgbClr val="FF0000"/>
                </a:solidFill>
                <a:latin typeface="Times New Roman" panose="02020603050405020304" pitchFamily="18" charset="0"/>
                <a:cs typeface="Times New Roman" panose="02020603050405020304" pitchFamily="18" charset="0"/>
              </a:rPr>
              <a:t>sampling </a:t>
            </a:r>
            <a:endParaRPr lang="en-US" b="1" dirty="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dirty="0">
                <a:latin typeface="Times New Roman" panose="02020603050405020304" pitchFamily="18" charset="0"/>
                <a:cs typeface="Times New Roman" panose="02020603050405020304" pitchFamily="18" charset="0"/>
              </a:rPr>
              <a:t>Similar to a </a:t>
            </a:r>
            <a:r>
              <a:rPr lang="en-US" dirty="0">
                <a:solidFill>
                  <a:srgbClr val="FF0000"/>
                </a:solidFill>
                <a:latin typeface="Times New Roman" panose="02020603050405020304" pitchFamily="18" charset="0"/>
                <a:cs typeface="Times New Roman" panose="02020603050405020304" pitchFamily="18" charset="0"/>
              </a:rPr>
              <a:t>convenience sample</a:t>
            </a:r>
            <a:r>
              <a:rPr lang="en-US" dirty="0">
                <a:latin typeface="Times New Roman" panose="02020603050405020304" pitchFamily="18" charset="0"/>
                <a:cs typeface="Times New Roman" panose="02020603050405020304" pitchFamily="18" charset="0"/>
              </a:rPr>
              <a:t>, a voluntary response sample is mainly based on ease of access. Instead of the researcher choosing participants and directly contacting them, people volunteer themselves (e.g. by responding to a public online survey).</a:t>
            </a:r>
          </a:p>
          <a:p>
            <a:pPr marL="0" indent="0" algn="just" rtl="0">
              <a:buNone/>
            </a:pPr>
            <a:r>
              <a:rPr lang="en-US" dirty="0">
                <a:solidFill>
                  <a:srgbClr val="0070C0"/>
                </a:solidFill>
                <a:latin typeface="Times New Roman" panose="02020603050405020304" pitchFamily="18" charset="0"/>
                <a:cs typeface="Times New Roman" panose="02020603050405020304" pitchFamily="18" charset="0"/>
              </a:rPr>
              <a:t>Voluntary response samples are always at least somewhat biased, as some people will inherently be more likely to volunteer than others</a:t>
            </a:r>
            <a:r>
              <a:rPr lang="en-US" dirty="0">
                <a:latin typeface="Times New Roman" panose="02020603050405020304" pitchFamily="18" charset="0"/>
                <a:cs typeface="Times New Roman" panose="02020603050405020304" pitchFamily="18" charset="0"/>
              </a:rPr>
              <a:t>.</a:t>
            </a: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0194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rtl="0" fontAlgn="base">
              <a:spcBef>
                <a:spcPct val="20000"/>
              </a:spcBef>
            </a:pPr>
            <a:r>
              <a:rPr lang="en-US" sz="3600" b="1" dirty="0" smtClean="0">
                <a:solidFill>
                  <a:srgbClr val="FF0000"/>
                </a:solidFill>
                <a:latin typeface="Times New Roman" panose="02020603050405020304" pitchFamily="18" charset="0"/>
                <a:ea typeface="+mn-ea"/>
                <a:cs typeface="Times New Roman" panose="02020603050405020304" pitchFamily="18" charset="0"/>
              </a:rPr>
              <a:t/>
            </a:r>
            <a:br>
              <a:rPr lang="en-US" sz="3600" b="1" dirty="0" smtClean="0">
                <a:solidFill>
                  <a:srgbClr val="FF0000"/>
                </a:solidFill>
                <a:latin typeface="Times New Roman" panose="02020603050405020304" pitchFamily="18" charset="0"/>
                <a:ea typeface="+mn-ea"/>
                <a:cs typeface="Times New Roman" panose="02020603050405020304" pitchFamily="18" charset="0"/>
              </a:rPr>
            </a:br>
            <a:r>
              <a:rPr lang="en-US" sz="3600" b="1" dirty="0" smtClean="0">
                <a:solidFill>
                  <a:srgbClr val="FF0000"/>
                </a:solidFill>
                <a:latin typeface="Times New Roman" panose="02020603050405020304" pitchFamily="18" charset="0"/>
                <a:ea typeface="+mn-ea"/>
                <a:cs typeface="Times New Roman" panose="02020603050405020304" pitchFamily="18" charset="0"/>
              </a:rPr>
              <a:t>Who </a:t>
            </a:r>
            <a:r>
              <a:rPr lang="en-US" sz="3600" b="1" dirty="0">
                <a:solidFill>
                  <a:srgbClr val="FF0000"/>
                </a:solidFill>
                <a:latin typeface="Times New Roman" panose="02020603050405020304" pitchFamily="18" charset="0"/>
                <a:ea typeface="+mn-ea"/>
                <a:cs typeface="Times New Roman" panose="02020603050405020304" pitchFamily="18" charset="0"/>
              </a:rPr>
              <a:t>Uses Voluntary Sampling?</a:t>
            </a:r>
            <a:br>
              <a:rPr lang="en-US" sz="3600" b="1" dirty="0">
                <a:solidFill>
                  <a:srgbClr val="FF0000"/>
                </a:solidFill>
                <a:latin typeface="Times New Roman" panose="02020603050405020304" pitchFamily="18" charset="0"/>
                <a:ea typeface="+mn-ea"/>
                <a:cs typeface="Times New Roman" panose="02020603050405020304" pitchFamily="18" charset="0"/>
              </a:rPr>
            </a:br>
            <a:endParaRPr lang="en-US" sz="4800" b="1" dirty="0"/>
          </a:p>
        </p:txBody>
      </p:sp>
      <p:sp>
        <p:nvSpPr>
          <p:cNvPr id="3" name="Content Placeholder 2"/>
          <p:cNvSpPr>
            <a:spLocks noGrp="1"/>
          </p:cNvSpPr>
          <p:nvPr>
            <p:ph idx="1"/>
          </p:nvPr>
        </p:nvSpPr>
        <p:spPr/>
        <p:txBody>
          <a:bodyPr>
            <a:normAutofit/>
          </a:bodyPr>
          <a:lstStyle/>
          <a:p>
            <a:pPr algn="just" rtl="0" fontAlgn="base">
              <a:buFont typeface="Wingdings" pitchFamily="2" charset="2"/>
              <a:buChar char="§"/>
            </a:pPr>
            <a:r>
              <a:rPr lang="en-US" dirty="0" smtClean="0">
                <a:latin typeface="Times New Roman" panose="02020603050405020304" pitchFamily="18" charset="0"/>
                <a:cs typeface="Times New Roman" panose="02020603050405020304" pitchFamily="18" charset="0"/>
              </a:rPr>
              <a:t>Within </a:t>
            </a:r>
            <a:r>
              <a:rPr lang="en-US" dirty="0">
                <a:latin typeface="Times New Roman" panose="02020603050405020304" pitchFamily="18" charset="0"/>
                <a:cs typeface="Times New Roman" panose="02020603050405020304" pitchFamily="18" charset="0"/>
              </a:rPr>
              <a:t>academia, researchers often seek volunteer samples by either asking students to participate in research or by looking for people in the community. </a:t>
            </a:r>
            <a:endParaRPr lang="en-US" dirty="0">
              <a:latin typeface="Times New Roman" panose="02020603050405020304" pitchFamily="18" charset="0"/>
              <a:cs typeface="Times New Roman" panose="02020603050405020304" pitchFamily="18" charset="0"/>
            </a:endParaRPr>
          </a:p>
          <a:p>
            <a:pPr algn="just" rtl="0" fontAlgn="base">
              <a:buFont typeface="Wingdings" pitchFamily="2" charset="2"/>
              <a:buChar char="§"/>
            </a:pPr>
            <a:endParaRPr lang="en-US" dirty="0" smtClean="0">
              <a:latin typeface="Times New Roman" panose="02020603050405020304" pitchFamily="18" charset="0"/>
              <a:cs typeface="Times New Roman" panose="02020603050405020304" pitchFamily="18" charset="0"/>
            </a:endParaRPr>
          </a:p>
          <a:p>
            <a:pPr algn="just" rtl="0" fontAlgn="base">
              <a:buFont typeface="Wingdings" pitchFamily="2" charset="2"/>
              <a:buChar char="§"/>
            </a:pPr>
            <a:r>
              <a:rPr lang="en-US" dirty="0" smtClean="0">
                <a:latin typeface="Times New Roman" panose="02020603050405020304" pitchFamily="18" charset="0"/>
                <a:cs typeface="Times New Roman" panose="02020603050405020304" pitchFamily="18" charset="0"/>
              </a:rPr>
              <a:t>Within </a:t>
            </a:r>
            <a:r>
              <a:rPr lang="en-US" dirty="0">
                <a:latin typeface="Times New Roman" panose="02020603050405020304" pitchFamily="18" charset="0"/>
                <a:cs typeface="Times New Roman" panose="02020603050405020304" pitchFamily="18" charset="0"/>
              </a:rPr>
              <a:t>industry, companies seek volunteer samples for a variety of research purposes.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59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29600" cy="4525963"/>
          </a:xfrm>
        </p:spPr>
        <p:txBody>
          <a:bodyPr>
            <a:normAutofit/>
          </a:bodyPr>
          <a:lstStyle/>
          <a:p>
            <a:pPr marL="0" indent="0" algn="just" rtl="0">
              <a:buNone/>
            </a:pPr>
            <a:r>
              <a:rPr lang="en-US" b="1" dirty="0">
                <a:solidFill>
                  <a:srgbClr val="FF0000"/>
                </a:solidFill>
                <a:latin typeface="Times New Roman" panose="02020603050405020304" pitchFamily="18" charset="0"/>
                <a:cs typeface="Times New Roman" pitchFamily="18" charset="0"/>
              </a:rPr>
              <a:t>Nonprobability Sampling</a:t>
            </a:r>
          </a:p>
          <a:p>
            <a:pPr marL="0" indent="0" algn="just" rtl="0">
              <a:buNone/>
            </a:pPr>
            <a:r>
              <a:rPr lang="en-US" b="1" dirty="0" smtClean="0">
                <a:latin typeface="Times New Roman" panose="02020603050405020304" pitchFamily="18" charset="0"/>
                <a:cs typeface="Times New Roman" panose="02020603050405020304" pitchFamily="18" charset="0"/>
              </a:rPr>
              <a:t>Definition</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Non-probability sampling is defined as a sampling technique in which the researcher selects samples based on the subjective judgment of the researcher rather than random </a:t>
            </a:r>
            <a:r>
              <a:rPr lang="en-US" dirty="0" smtClean="0">
                <a:latin typeface="Times New Roman" panose="02020603050405020304" pitchFamily="18" charset="0"/>
                <a:cs typeface="Times New Roman" panose="02020603050405020304" pitchFamily="18" charset="0"/>
              </a:rPr>
              <a:t>selection.</a:t>
            </a:r>
          </a:p>
          <a:p>
            <a:pPr marL="0" indent="0" algn="just" rtl="0">
              <a:buNone/>
            </a:pP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00B0F0"/>
                </a:solidFill>
                <a:latin typeface="Times New Roman" pitchFamily="18" charset="0"/>
                <a:cs typeface="Times New Roman" pitchFamily="18" charset="0"/>
              </a:rPr>
              <a:t>Most </a:t>
            </a:r>
            <a:r>
              <a:rPr lang="en-US" dirty="0">
                <a:solidFill>
                  <a:srgbClr val="00B0F0"/>
                </a:solidFill>
                <a:latin typeface="Times New Roman" pitchFamily="18" charset="0"/>
                <a:cs typeface="Times New Roman" pitchFamily="18" charset="0"/>
              </a:rPr>
              <a:t>nursing research involve this type of sampling procedure</a:t>
            </a:r>
          </a:p>
        </p:txBody>
      </p:sp>
    </p:spTree>
    <p:extLst>
      <p:ext uri="{BB962C8B-B14F-4D97-AF65-F5344CB8AC3E}">
        <p14:creationId xmlns:p14="http://schemas.microsoft.com/office/powerpoint/2010/main" val="1174821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25963"/>
          </a:xfrm>
        </p:spPr>
        <p:txBody>
          <a:bodyPr>
            <a:normAutofit/>
          </a:bodyPr>
          <a:lstStyle/>
          <a:p>
            <a:pPr marL="0" indent="0" algn="just" rtl="0">
              <a:buNone/>
            </a:pPr>
            <a:r>
              <a:rPr lang="en-US" b="1" dirty="0">
                <a:latin typeface="Times New Roman" panose="02020603050405020304" pitchFamily="18" charset="0"/>
                <a:cs typeface="Times New Roman" panose="02020603050405020304" pitchFamily="18" charset="0"/>
              </a:rPr>
              <a:t>Example</a:t>
            </a:r>
          </a:p>
          <a:p>
            <a:pPr marL="0" indent="0" algn="just" rtl="0">
              <a:buNone/>
            </a:pPr>
            <a:r>
              <a:rPr lang="en-US" dirty="0">
                <a:latin typeface="Times New Roman" panose="02020603050405020304" pitchFamily="18" charset="0"/>
                <a:cs typeface="Times New Roman" panose="02020603050405020304" pitchFamily="18" charset="0"/>
              </a:rPr>
              <a:t>You send out the survey to all students at your </a:t>
            </a:r>
            <a:r>
              <a:rPr lang="en-US" dirty="0" smtClean="0">
                <a:latin typeface="Times New Roman" panose="02020603050405020304" pitchFamily="18" charset="0"/>
                <a:cs typeface="Times New Roman" panose="02020603050405020304" pitchFamily="18" charset="0"/>
              </a:rPr>
              <a:t>college  </a:t>
            </a:r>
            <a:r>
              <a:rPr lang="en-US" dirty="0">
                <a:latin typeface="Times New Roman" panose="02020603050405020304" pitchFamily="18" charset="0"/>
                <a:cs typeface="Times New Roman" panose="02020603050405020304" pitchFamily="18" charset="0"/>
              </a:rPr>
              <a:t>and a lot of students decide to complete it. This can certainly give you some insight into the topic, but the </a:t>
            </a:r>
            <a:r>
              <a:rPr lang="en-US" dirty="0" smtClean="0">
                <a:latin typeface="Times New Roman" panose="02020603050405020304" pitchFamily="18" charset="0"/>
                <a:cs typeface="Times New Roman" panose="02020603050405020304" pitchFamily="18" charset="0"/>
              </a:rPr>
              <a:t>students  </a:t>
            </a:r>
            <a:r>
              <a:rPr lang="en-US" dirty="0">
                <a:latin typeface="Times New Roman" panose="02020603050405020304" pitchFamily="18" charset="0"/>
                <a:cs typeface="Times New Roman" panose="02020603050405020304" pitchFamily="18" charset="0"/>
              </a:rPr>
              <a:t>who responded are more likely to be those who have strong opinions about the </a:t>
            </a:r>
            <a:r>
              <a:rPr lang="en-US" dirty="0" smtClean="0">
                <a:latin typeface="Times New Roman" panose="02020603050405020304" pitchFamily="18" charset="0"/>
                <a:cs typeface="Times New Roman" panose="02020603050405020304" pitchFamily="18" charset="0"/>
              </a:rPr>
              <a:t>topic, </a:t>
            </a:r>
            <a:r>
              <a:rPr lang="en-US" dirty="0">
                <a:latin typeface="Times New Roman" panose="02020603050405020304" pitchFamily="18" charset="0"/>
                <a:cs typeface="Times New Roman" panose="02020603050405020304" pitchFamily="18" charset="0"/>
              </a:rPr>
              <a:t>so you can’t be sure that their opinions are representative of all students.</a:t>
            </a: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787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29600" cy="5112568"/>
          </a:xfrm>
        </p:spPr>
        <p:txBody>
          <a:bodyPr>
            <a:noAutofit/>
          </a:bodyPr>
          <a:lstStyle/>
          <a:p>
            <a:pPr marL="0" indent="0" algn="ctr" rtl="0">
              <a:buNone/>
            </a:pPr>
            <a:r>
              <a:rPr lang="en-US" sz="3600" dirty="0" smtClean="0">
                <a:solidFill>
                  <a:srgbClr val="FF0000"/>
                </a:solidFill>
                <a:latin typeface="Times New Roman" panose="02020603050405020304" pitchFamily="18" charset="0"/>
                <a:cs typeface="Times New Roman" panose="02020603050405020304" pitchFamily="18" charset="0"/>
              </a:rPr>
              <a:t>Sample size</a:t>
            </a:r>
          </a:p>
          <a:p>
            <a:pPr marL="0" indent="0" algn="just" rtl="0">
              <a:buNone/>
            </a:pP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is the sub-population to be studied in order to make an inference to a reference population  (A broader population to which the findings from a study are to be generalized) </a:t>
            </a:r>
          </a:p>
          <a:p>
            <a:pPr marL="0" indent="0" algn="just" rtl="0">
              <a:buNone/>
            </a:pPr>
            <a:r>
              <a:rPr lang="en-US" sz="2800" dirty="0">
                <a:latin typeface="Times New Roman" panose="02020603050405020304" pitchFamily="18" charset="0"/>
                <a:cs typeface="Times New Roman" panose="02020603050405020304" pitchFamily="18" charset="0"/>
              </a:rPr>
              <a:t> In census, the sample size is equal to the population size. </a:t>
            </a:r>
          </a:p>
          <a:p>
            <a:pPr marL="0" indent="0" algn="just" rtl="0">
              <a:buNone/>
            </a:pPr>
            <a:r>
              <a:rPr lang="en-US" sz="2800" dirty="0">
                <a:latin typeface="Times New Roman" panose="02020603050405020304" pitchFamily="18" charset="0"/>
                <a:cs typeface="Times New Roman" panose="02020603050405020304" pitchFamily="18" charset="0"/>
              </a:rPr>
              <a:t>However, in research, because of time constraint and budget, a representative sample are normally used. </a:t>
            </a:r>
          </a:p>
          <a:p>
            <a:pPr marL="0" indent="0" algn="just" rtl="0">
              <a:buNone/>
            </a:pPr>
            <a:r>
              <a:rPr lang="en-US" sz="2800" dirty="0" smtClean="0">
                <a:solidFill>
                  <a:srgbClr val="FF0000"/>
                </a:solidFill>
              </a:rPr>
              <a:t> </a:t>
            </a:r>
            <a:endParaRPr lang="en-US" sz="2800" dirty="0">
              <a:solidFill>
                <a:srgbClr val="FF0000"/>
              </a:solidFill>
            </a:endParaRPr>
          </a:p>
        </p:txBody>
      </p:sp>
    </p:spTree>
    <p:extLst>
      <p:ext uri="{BB962C8B-B14F-4D97-AF65-F5344CB8AC3E}">
        <p14:creationId xmlns:p14="http://schemas.microsoft.com/office/powerpoint/2010/main" val="1405410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927" y="218482"/>
            <a:ext cx="8127423" cy="5822100"/>
          </a:xfrm>
        </p:spPr>
        <p:txBody>
          <a:bodyPr>
            <a:noAutofit/>
          </a:bodyPr>
          <a:lstStyle/>
          <a:p>
            <a:pPr marL="0" indent="0" algn="just" rtl="0">
              <a:buNone/>
            </a:pPr>
            <a:r>
              <a:rPr lang="en-US" dirty="0" smtClean="0">
                <a:latin typeface="Times New Roman" panose="02020603050405020304" pitchFamily="18" charset="0"/>
                <a:cs typeface="Times New Roman" panose="02020603050405020304" pitchFamily="18" charset="0"/>
              </a:rPr>
              <a:t>Most </a:t>
            </a:r>
            <a:r>
              <a:rPr lang="en-US" dirty="0">
                <a:latin typeface="Times New Roman" panose="02020603050405020304" pitchFamily="18" charset="0"/>
                <a:cs typeface="Times New Roman" panose="02020603050405020304" pitchFamily="18" charset="0"/>
              </a:rPr>
              <a:t>statisticians agree that the minimum sample size to get any kind of meaningful result is 100. If your population is less than 100 then you really need to survey all of them.</a:t>
            </a:r>
          </a:p>
          <a:p>
            <a:pPr marL="0" indent="0" algn="just" rtl="0">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good maximum sample size is usually around 10% of the population, as long as this does not exceed 1000.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For </a:t>
            </a:r>
            <a:r>
              <a:rPr lang="en-US" dirty="0">
                <a:solidFill>
                  <a:srgbClr val="FF0000"/>
                </a:solidFill>
                <a:latin typeface="Times New Roman" panose="02020603050405020304" pitchFamily="18" charset="0"/>
                <a:cs typeface="Times New Roman" panose="02020603050405020304" pitchFamily="18" charset="0"/>
              </a:rPr>
              <a:t>example, in a population of 5000, 10% would be 500. In a population of 200,000, 10% would be 20,000. This exceeds 1000, so in this case the maximum would be 1000.</a:t>
            </a: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373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a:latin typeface="Times New Roman" panose="02020603050405020304" pitchFamily="18" charset="0"/>
                <a:cs typeface="Times New Roman" panose="02020603050405020304" pitchFamily="18" charset="0"/>
              </a:rPr>
              <a:t>Even in a population of 200,000, sampling 1000 people will normally give a fairly accurate result. </a:t>
            </a:r>
          </a:p>
          <a:p>
            <a:pPr marL="0" indent="0" algn="just" rtl="0">
              <a:buNone/>
            </a:pPr>
            <a:r>
              <a:rPr lang="en-US" dirty="0">
                <a:latin typeface="Times New Roman" panose="02020603050405020304" pitchFamily="18" charset="0"/>
                <a:cs typeface="Times New Roman" panose="02020603050405020304" pitchFamily="18" charset="0"/>
              </a:rPr>
              <a:t>Sampling more than 1000 people won’t add much to the accuracy given the extra time and money it would cost.</a:t>
            </a:r>
          </a:p>
          <a:p>
            <a:pPr algn="just"/>
            <a:endParaRPr lang="en-US" dirty="0"/>
          </a:p>
        </p:txBody>
      </p:sp>
    </p:spTree>
    <p:extLst>
      <p:ext uri="{BB962C8B-B14F-4D97-AF65-F5344CB8AC3E}">
        <p14:creationId xmlns:p14="http://schemas.microsoft.com/office/powerpoint/2010/main" val="1503751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09448"/>
            <a:ext cx="7886700" cy="5511839"/>
          </a:xfrm>
        </p:spPr>
        <p:txBody>
          <a:bodyPr>
            <a:noAutofit/>
          </a:bodyPr>
          <a:lstStyle/>
          <a:p>
            <a:pPr marL="0" indent="0" algn="just" rtl="0">
              <a:buNone/>
            </a:pPr>
            <a:r>
              <a:rPr lang="en-US" dirty="0">
                <a:solidFill>
                  <a:srgbClr val="00B0F0"/>
                </a:solidFill>
                <a:latin typeface="Times New Roman" panose="02020603050405020304" pitchFamily="18" charset="0"/>
                <a:cs typeface="Times New Roman" panose="02020603050405020304" pitchFamily="18" charset="0"/>
              </a:rPr>
              <a:t>Choose a number between the minimum and maximum depending on the situation</a:t>
            </a:r>
          </a:p>
          <a:p>
            <a:pPr marL="0" indent="0" algn="just" rtl="0">
              <a:buNone/>
            </a:pPr>
            <a:r>
              <a:rPr lang="en-US" dirty="0">
                <a:latin typeface="Times New Roman" panose="02020603050405020304" pitchFamily="18" charset="0"/>
                <a:cs typeface="Times New Roman" panose="02020603050405020304" pitchFamily="18" charset="0"/>
              </a:rPr>
              <a:t>Suppose that you want to survey students at a school which has 6000 pupils enrolled.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minimum sample would be 100. This would give you a rough, but still useful, idea about their opinions.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maximum sample would be 600, which would give you a fairly accurate idea about their opinions.</a:t>
            </a: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6363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668" y="980498"/>
            <a:ext cx="7886700" cy="4351338"/>
          </a:xfrm>
        </p:spPr>
        <p:txBody>
          <a:bodyPr>
            <a:normAutofit lnSpcReduction="10000"/>
          </a:bodyPr>
          <a:lstStyle/>
          <a:p>
            <a:pPr marL="0" indent="0" algn="just" rtl="0">
              <a:buNone/>
            </a:pPr>
            <a:r>
              <a:rPr lang="en-US" sz="2800" dirty="0">
                <a:solidFill>
                  <a:srgbClr val="FF0000"/>
                </a:solidFill>
                <a:latin typeface="Times New Roman" panose="02020603050405020304" pitchFamily="18" charset="0"/>
                <a:cs typeface="Times New Roman" panose="02020603050405020304" pitchFamily="18" charset="0"/>
              </a:rPr>
              <a:t>Choose a number closer to the </a:t>
            </a:r>
            <a:r>
              <a:rPr lang="en-US" sz="2800" b="1" dirty="0">
                <a:solidFill>
                  <a:srgbClr val="FF0000"/>
                </a:solidFill>
                <a:latin typeface="Times New Roman" panose="02020603050405020304" pitchFamily="18" charset="0"/>
                <a:cs typeface="Times New Roman" panose="02020603050405020304" pitchFamily="18" charset="0"/>
              </a:rPr>
              <a:t>minimum</a:t>
            </a:r>
            <a:r>
              <a:rPr lang="en-US" sz="2800" dirty="0">
                <a:solidFill>
                  <a:srgbClr val="FF0000"/>
                </a:solidFill>
                <a:latin typeface="Times New Roman" panose="02020603050405020304" pitchFamily="18" charset="0"/>
                <a:cs typeface="Times New Roman" panose="02020603050405020304" pitchFamily="18" charset="0"/>
              </a:rPr>
              <a:t> if:</a:t>
            </a:r>
          </a:p>
          <a:p>
            <a:pPr marL="514350" indent="-514350" algn="just" rtl="0">
              <a:buFont typeface="+mj-lt"/>
              <a:buAutoNum type="arabicPeriod"/>
            </a:pPr>
            <a:r>
              <a:rPr lang="en-US" sz="2800" dirty="0">
                <a:latin typeface="Times New Roman" panose="02020603050405020304" pitchFamily="18" charset="0"/>
                <a:cs typeface="Times New Roman" panose="02020603050405020304" pitchFamily="18" charset="0"/>
              </a:rPr>
              <a:t>You have limited time and money.</a:t>
            </a:r>
          </a:p>
          <a:p>
            <a:pPr marL="514350" indent="-514350" algn="just" rtl="0">
              <a:buFont typeface="+mj-lt"/>
              <a:buAutoNum type="arabicPeriod"/>
            </a:pPr>
            <a:r>
              <a:rPr lang="en-US" sz="2800" dirty="0">
                <a:latin typeface="Times New Roman" panose="02020603050405020304" pitchFamily="18" charset="0"/>
                <a:cs typeface="Times New Roman" panose="02020603050405020304" pitchFamily="18" charset="0"/>
              </a:rPr>
              <a:t>You only need a rough estimate of the results.</a:t>
            </a:r>
          </a:p>
          <a:p>
            <a:pPr marL="514350" indent="-514350" algn="just" rtl="0">
              <a:buFont typeface="+mj-lt"/>
              <a:buAutoNum type="arabicPeriod"/>
            </a:pPr>
            <a:r>
              <a:rPr lang="en-US" sz="2800" dirty="0">
                <a:latin typeface="Times New Roman" panose="02020603050405020304" pitchFamily="18" charset="0"/>
                <a:cs typeface="Times New Roman" panose="02020603050405020304" pitchFamily="18" charset="0"/>
              </a:rPr>
              <a:t>You don’t plan to divide the sample into different groups during the analysis, or you only plan to use a few large subgroups (e.g. males / females).</a:t>
            </a:r>
          </a:p>
          <a:p>
            <a:pPr marL="514350" indent="-514350" algn="just" rtl="0">
              <a:buFont typeface="+mj-lt"/>
              <a:buAutoNum type="arabicPeriod"/>
            </a:pPr>
            <a:r>
              <a:rPr lang="en-US" sz="2800" dirty="0">
                <a:latin typeface="Times New Roman" panose="02020603050405020304" pitchFamily="18" charset="0"/>
                <a:cs typeface="Times New Roman" panose="02020603050405020304" pitchFamily="18" charset="0"/>
              </a:rPr>
              <a:t>You think most people will give similar answers.</a:t>
            </a:r>
          </a:p>
          <a:p>
            <a:pPr marL="514350" indent="-514350" algn="just" rtl="0">
              <a:buFont typeface="+mj-lt"/>
              <a:buAutoNum type="arabicPeriod"/>
            </a:pPr>
            <a:r>
              <a:rPr lang="en-US" sz="2800" dirty="0">
                <a:latin typeface="Times New Roman" panose="02020603050405020304" pitchFamily="18" charset="0"/>
                <a:cs typeface="Times New Roman" panose="02020603050405020304" pitchFamily="18" charset="0"/>
              </a:rPr>
              <a:t>The decisions that will be made based on the results do not have significant consequences.</a:t>
            </a:r>
          </a:p>
          <a:p>
            <a:pPr algn="just" rtl="0"/>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1030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6359" y="758825"/>
            <a:ext cx="7886700" cy="5198630"/>
          </a:xfrm>
        </p:spPr>
        <p:txBody>
          <a:bodyPr>
            <a:noAutofit/>
          </a:bodyPr>
          <a:lstStyle/>
          <a:p>
            <a:pPr marL="0" indent="0" algn="l" rtl="0">
              <a:buNone/>
            </a:pPr>
            <a:r>
              <a:rPr lang="en-US" sz="2800" dirty="0">
                <a:solidFill>
                  <a:srgbClr val="FF0000"/>
                </a:solidFill>
                <a:latin typeface="Times New Roman" panose="02020603050405020304" pitchFamily="18" charset="0"/>
                <a:cs typeface="Times New Roman" panose="02020603050405020304" pitchFamily="18" charset="0"/>
              </a:rPr>
              <a:t>Choose a number closer to the </a:t>
            </a:r>
            <a:r>
              <a:rPr lang="en-US" sz="2800" b="1" dirty="0">
                <a:solidFill>
                  <a:srgbClr val="FF0000"/>
                </a:solidFill>
                <a:latin typeface="Times New Roman" panose="02020603050405020304" pitchFamily="18" charset="0"/>
                <a:cs typeface="Times New Roman" panose="02020603050405020304" pitchFamily="18" charset="0"/>
              </a:rPr>
              <a:t>maximum</a:t>
            </a:r>
            <a:r>
              <a:rPr lang="en-US" sz="2800" dirty="0">
                <a:solidFill>
                  <a:srgbClr val="FF0000"/>
                </a:solidFill>
                <a:latin typeface="Times New Roman" panose="02020603050405020304" pitchFamily="18" charset="0"/>
                <a:cs typeface="Times New Roman" panose="02020603050405020304" pitchFamily="18" charset="0"/>
              </a:rPr>
              <a:t> if:</a:t>
            </a:r>
          </a:p>
          <a:p>
            <a:pPr marL="514350" indent="-514350" algn="l" rtl="0">
              <a:buFont typeface="+mj-lt"/>
              <a:buAutoNum type="arabicPeriod"/>
            </a:pPr>
            <a:r>
              <a:rPr lang="en-US" sz="2800" dirty="0">
                <a:latin typeface="Times New Roman" panose="02020603050405020304" pitchFamily="18" charset="0"/>
                <a:cs typeface="Times New Roman" panose="02020603050405020304" pitchFamily="18" charset="0"/>
              </a:rPr>
              <a:t>You have the time and money to do it.</a:t>
            </a:r>
          </a:p>
          <a:p>
            <a:pPr marL="514350" indent="-514350" algn="l" rtl="0">
              <a:buFont typeface="+mj-lt"/>
              <a:buAutoNum type="arabicPeriod"/>
            </a:pPr>
            <a:r>
              <a:rPr lang="en-US" sz="2800" dirty="0">
                <a:latin typeface="Times New Roman" panose="02020603050405020304" pitchFamily="18" charset="0"/>
                <a:cs typeface="Times New Roman" panose="02020603050405020304" pitchFamily="18" charset="0"/>
              </a:rPr>
              <a:t>It is very important to get accurate results.</a:t>
            </a:r>
          </a:p>
          <a:p>
            <a:pPr marL="514350" indent="-514350" algn="l" rtl="0">
              <a:buFont typeface="+mj-lt"/>
              <a:buAutoNum type="arabicPeriod"/>
            </a:pPr>
            <a:r>
              <a:rPr lang="en-US" sz="2800" dirty="0">
                <a:latin typeface="Times New Roman" panose="02020603050405020304" pitchFamily="18" charset="0"/>
                <a:cs typeface="Times New Roman" panose="02020603050405020304" pitchFamily="18" charset="0"/>
              </a:rPr>
              <a:t>You plan to divide the sample into many different groups during the analysis (e.g. different age groups, socio-economic levels, </a:t>
            </a:r>
            <a:r>
              <a:rPr lang="en-US" sz="2800" dirty="0" err="1">
                <a:latin typeface="Times New Roman" panose="02020603050405020304" pitchFamily="18" charset="0"/>
                <a:cs typeface="Times New Roman" panose="02020603050405020304" pitchFamily="18" charset="0"/>
              </a:rPr>
              <a:t>etc</a:t>
            </a:r>
            <a:r>
              <a:rPr lang="en-US" sz="2800" dirty="0">
                <a:latin typeface="Times New Roman" panose="02020603050405020304" pitchFamily="18" charset="0"/>
                <a:cs typeface="Times New Roman" panose="02020603050405020304" pitchFamily="18" charset="0"/>
              </a:rPr>
              <a:t>).</a:t>
            </a:r>
          </a:p>
          <a:p>
            <a:pPr marL="514350" indent="-514350" algn="l" rtl="0">
              <a:buFont typeface="+mj-lt"/>
              <a:buAutoNum type="arabicPeriod"/>
            </a:pPr>
            <a:r>
              <a:rPr lang="en-US" sz="2800" dirty="0">
                <a:latin typeface="Times New Roman" panose="02020603050405020304" pitchFamily="18" charset="0"/>
                <a:cs typeface="Times New Roman" panose="02020603050405020304" pitchFamily="18" charset="0"/>
              </a:rPr>
              <a:t>You think people are likely to give very different answers.</a:t>
            </a:r>
          </a:p>
          <a:p>
            <a:pPr marL="514350" indent="-514350" algn="l" rtl="0">
              <a:buFont typeface="+mj-lt"/>
              <a:buAutoNum type="arabicPeriod"/>
            </a:pPr>
            <a:r>
              <a:rPr lang="en-US" sz="2800" dirty="0">
                <a:latin typeface="Times New Roman" panose="02020603050405020304" pitchFamily="18" charset="0"/>
                <a:cs typeface="Times New Roman" panose="02020603050405020304" pitchFamily="18" charset="0"/>
              </a:rPr>
              <a:t>The decisions that will be made based on the results of the survey are important, expensive or have serious consequences.</a:t>
            </a:r>
          </a:p>
          <a:p>
            <a:pPr marL="0" indent="0" algn="l" rtl="0">
              <a:buNone/>
            </a:pP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031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20688"/>
            <a:ext cx="8712968" cy="5505475"/>
          </a:xfrm>
        </p:spPr>
        <p:txBody>
          <a:bodyPr>
            <a:normAutofit/>
          </a:bodyPr>
          <a:lstStyle/>
          <a:p>
            <a:pPr algn="just" rtl="0"/>
            <a:r>
              <a:rPr lang="en-US" dirty="0">
                <a:solidFill>
                  <a:srgbClr val="FF0000"/>
                </a:solidFill>
                <a:latin typeface="Times New Roman" panose="02020603050405020304" pitchFamily="18" charset="0"/>
                <a:cs typeface="Times New Roman" panose="02020603050405020304" pitchFamily="18" charset="0"/>
              </a:rPr>
              <a:t>In practice most people normally want the results to be as accurate as possible, so the limiting factor is usually time and money. </a:t>
            </a:r>
            <a:endParaRPr lang="en-US" dirty="0" smtClean="0">
              <a:solidFill>
                <a:srgbClr val="FF0000"/>
              </a:solidFill>
              <a:latin typeface="Times New Roman" panose="02020603050405020304" pitchFamily="18" charset="0"/>
              <a:cs typeface="Times New Roman" panose="02020603050405020304" pitchFamily="18" charset="0"/>
            </a:endParaRPr>
          </a:p>
          <a:p>
            <a:pPr algn="just" rtl="0"/>
            <a:r>
              <a:rPr lang="en-US" dirty="0" smtClean="0">
                <a:solidFill>
                  <a:srgbClr val="00B0F0"/>
                </a:solidFill>
                <a:latin typeface="Times New Roman" panose="02020603050405020304" pitchFamily="18" charset="0"/>
                <a:cs typeface="Times New Roman" panose="02020603050405020304" pitchFamily="18" charset="0"/>
              </a:rPr>
              <a:t>In </a:t>
            </a:r>
            <a:r>
              <a:rPr lang="en-US" dirty="0">
                <a:solidFill>
                  <a:srgbClr val="00B0F0"/>
                </a:solidFill>
                <a:latin typeface="Times New Roman" panose="02020603050405020304" pitchFamily="18" charset="0"/>
                <a:cs typeface="Times New Roman" panose="02020603050405020304" pitchFamily="18" charset="0"/>
              </a:rPr>
              <a:t>the example above, if you had the time and money to survey all 600 students then that will give you a fairly accurate result. </a:t>
            </a:r>
            <a:endParaRPr lang="en-US" dirty="0" smtClean="0">
              <a:solidFill>
                <a:srgbClr val="00B0F0"/>
              </a:solidFill>
              <a:latin typeface="Times New Roman" panose="02020603050405020304" pitchFamily="18" charset="0"/>
              <a:cs typeface="Times New Roman" panose="02020603050405020304" pitchFamily="18" charset="0"/>
            </a:endParaRPr>
          </a:p>
          <a:p>
            <a:pPr algn="just" rtl="0"/>
            <a:r>
              <a:rPr lang="en-US" dirty="0" smtClean="0">
                <a:solidFill>
                  <a:srgbClr val="00B0F0"/>
                </a:solidFill>
                <a:latin typeface="Times New Roman" panose="02020603050405020304" pitchFamily="18" charset="0"/>
                <a:cs typeface="Times New Roman" panose="02020603050405020304" pitchFamily="18" charset="0"/>
              </a:rPr>
              <a:t>If </a:t>
            </a:r>
            <a:r>
              <a:rPr lang="en-US" dirty="0">
                <a:solidFill>
                  <a:srgbClr val="00B0F0"/>
                </a:solidFill>
                <a:latin typeface="Times New Roman" panose="02020603050405020304" pitchFamily="18" charset="0"/>
                <a:cs typeface="Times New Roman" panose="02020603050405020304" pitchFamily="18" charset="0"/>
              </a:rPr>
              <a:t>you don’t have enough time or money then just choose the largest number that you can manage, as long as it’s more than 100.</a:t>
            </a:r>
          </a:p>
        </p:txBody>
      </p:sp>
    </p:spTree>
    <p:extLst>
      <p:ext uri="{BB962C8B-B14F-4D97-AF65-F5344CB8AC3E}">
        <p14:creationId xmlns:p14="http://schemas.microsoft.com/office/powerpoint/2010/main" val="2577028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03239"/>
            <a:ext cx="8229600" cy="4525963"/>
          </a:xfrm>
        </p:spPr>
        <p:txBody>
          <a:bodyPr>
            <a:normAutofit/>
          </a:bodyPr>
          <a:lstStyle/>
          <a:p>
            <a:pPr algn="just" rtl="0">
              <a:buNone/>
            </a:pPr>
            <a:r>
              <a:rPr lang="en-US" sz="2800" dirty="0" smtClean="0">
                <a:solidFill>
                  <a:srgbClr val="0070C0"/>
                </a:solidFill>
                <a:latin typeface="Times New Roman" panose="02020603050405020304" pitchFamily="18" charset="0"/>
                <a:cs typeface="Times New Roman" panose="02020603050405020304" pitchFamily="18" charset="0"/>
              </a:rPr>
              <a:t>   There are few instances in descriptive behavioral research when a sample size smaller than 30 or larger than 500 can be justified. As a role, a sample size of 30 should be considered as the minimum size for each group that is studied. </a:t>
            </a:r>
          </a:p>
          <a:p>
            <a:pPr algn="just" rtl="0">
              <a:buNone/>
            </a:pPr>
            <a:r>
              <a:rPr lang="en-US" sz="2800" dirty="0" smtClean="0">
                <a:solidFill>
                  <a:srgbClr val="92D050"/>
                </a:solidFill>
                <a:latin typeface="Times New Roman" panose="02020603050405020304" pitchFamily="18" charset="0"/>
                <a:cs typeface="Times New Roman" panose="02020603050405020304" pitchFamily="18" charset="0"/>
              </a:rPr>
              <a:t>   It is always wise to set the sample size a little bit larger than what is actually desired (to allow for non response or subject dropout)</a:t>
            </a:r>
          </a:p>
          <a:p>
            <a:pPr algn="just" rtl="0">
              <a:buNone/>
            </a:pPr>
            <a:endParaRPr lang="ar-SA"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304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4525963"/>
          </a:xfrm>
        </p:spPr>
        <p:txBody>
          <a:bodyPr>
            <a:noAutofit/>
          </a:bodyPr>
          <a:lstStyle/>
          <a:p>
            <a:pPr algn="just" rtl="0">
              <a:buNone/>
            </a:pPr>
            <a:endParaRPr lang="en-US" sz="3200" dirty="0">
              <a:latin typeface="Times New Roman" panose="02020603050405020304" pitchFamily="18" charset="0"/>
              <a:cs typeface="Times New Roman" panose="02020603050405020304" pitchFamily="18" charset="0"/>
            </a:endParaRPr>
          </a:p>
          <a:p>
            <a:pPr algn="just" rtl="0">
              <a:buNone/>
            </a:pPr>
            <a:r>
              <a:rPr lang="en-US" sz="3200" b="1" dirty="0">
                <a:solidFill>
                  <a:srgbClr val="FF0000"/>
                </a:solidFill>
                <a:latin typeface="Times New Roman" pitchFamily="18" charset="0"/>
                <a:cs typeface="Times New Roman" pitchFamily="18" charset="0"/>
              </a:rPr>
              <a:t>Sampling bias </a:t>
            </a:r>
          </a:p>
          <a:p>
            <a:pPr algn="just" rtl="0">
              <a:buNone/>
            </a:pPr>
            <a:r>
              <a:rPr lang="en-US" sz="3200" b="1" dirty="0">
                <a:latin typeface="Times New Roman" panose="02020603050405020304" pitchFamily="18" charset="0"/>
                <a:cs typeface="Times New Roman" panose="02020603050405020304" pitchFamily="18" charset="0"/>
              </a:rPr>
              <a:t>   Sampling bias refers to the systematic overrepresentation or </a:t>
            </a:r>
            <a:r>
              <a:rPr lang="en-US" sz="3200" dirty="0">
                <a:latin typeface="Times New Roman" panose="02020603050405020304" pitchFamily="18" charset="0"/>
                <a:cs typeface="Times New Roman" panose="02020603050405020304" pitchFamily="18" charset="0"/>
              </a:rPr>
              <a:t>underrepresentation of some segment of the population.</a:t>
            </a:r>
          </a:p>
          <a:p>
            <a:pPr algn="just" rtl="0">
              <a:buNone/>
            </a:pPr>
            <a:r>
              <a:rPr lang="en-US" sz="3200" dirty="0">
                <a:latin typeface="Times New Roman" panose="02020603050405020304" pitchFamily="18" charset="0"/>
                <a:cs typeface="Times New Roman" panose="02020603050405020304" pitchFamily="18" charset="0"/>
              </a:rPr>
              <a:t>    Sampling bias  occurs when samples are not carefully selected by the researcher.</a:t>
            </a:r>
          </a:p>
          <a:p>
            <a:pPr algn="just" rtl="0">
              <a:buNone/>
            </a:pPr>
            <a:endParaRPr lang="en-US" sz="3200" u="sng" dirty="0">
              <a:latin typeface="Times New Roman" pitchFamily="18" charset="0"/>
              <a:cs typeface="Times New Roman" pitchFamily="18" charset="0"/>
            </a:endParaRPr>
          </a:p>
          <a:p>
            <a:pPr algn="just" rtl="0">
              <a:buNone/>
            </a:pPr>
            <a:r>
              <a:rPr lang="en-US" sz="3200" dirty="0">
                <a:latin typeface="Times New Roman" panose="02020603050405020304" pitchFamily="18" charset="0"/>
                <a:cs typeface="Times New Roman" panose="02020603050405020304" pitchFamily="18" charset="0"/>
              </a:rPr>
              <a:t>.</a:t>
            </a:r>
            <a:endParaRPr lang="ar-S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838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19256" cy="5688631"/>
          </a:xfrm>
        </p:spPr>
        <p:txBody>
          <a:bodyPr>
            <a:normAutofit lnSpcReduction="10000"/>
          </a:bodyPr>
          <a:lstStyle/>
          <a:p>
            <a:pPr algn="just" rtl="0">
              <a:lnSpc>
                <a:spcPct val="150000"/>
              </a:lnSpc>
            </a:pPr>
            <a:r>
              <a:rPr lang="en-US" dirty="0">
                <a:solidFill>
                  <a:srgbClr val="FF0000"/>
                </a:solidFill>
                <a:latin typeface="Times New Roman" panose="02020603050405020304" pitchFamily="18" charset="0"/>
                <a:cs typeface="Times New Roman" panose="02020603050405020304" pitchFamily="18" charset="0"/>
              </a:rPr>
              <a:t>In a non-probability sample, individuals are selected based on non-random criteria, and not every individual has a chance of being included</a:t>
            </a:r>
            <a:r>
              <a:rPr lang="en-US" dirty="0" smtClean="0">
                <a:solidFill>
                  <a:srgbClr val="FF0000"/>
                </a:solidFill>
                <a:latin typeface="Times New Roman" panose="02020603050405020304" pitchFamily="18" charset="0"/>
                <a:cs typeface="Times New Roman" panose="02020603050405020304" pitchFamily="18" charset="0"/>
              </a:rPr>
              <a:t>.</a:t>
            </a:r>
          </a:p>
          <a:p>
            <a:pPr algn="just" rtl="0">
              <a:lnSpc>
                <a:spcPct val="150000"/>
              </a:lnSpc>
            </a:pPr>
            <a:r>
              <a:rPr lang="en-US" dirty="0">
                <a:latin typeface="Times New Roman" panose="02020603050405020304" pitchFamily="18" charset="0"/>
                <a:cs typeface="Times New Roman" panose="02020603050405020304" pitchFamily="18" charset="0"/>
              </a:rPr>
              <a:t>This type of sample is easier and cheaper to access, but it has a higher risk of </a:t>
            </a:r>
            <a:r>
              <a:rPr lang="en-US" dirty="0" smtClean="0">
                <a:latin typeface="Times New Roman" panose="02020603050405020304" pitchFamily="18" charset="0"/>
                <a:cs typeface="Times New Roman" panose="02020603050405020304" pitchFamily="18" charset="0"/>
              </a:rPr>
              <a:t>sampling bias and can’t </a:t>
            </a:r>
            <a:r>
              <a:rPr lang="en-US" dirty="0" smtClean="0">
                <a:latin typeface="Times New Roman" panose="02020603050405020304" pitchFamily="18" charset="0"/>
                <a:cs typeface="Times New Roman" panose="02020603050405020304" pitchFamily="18" charset="0"/>
              </a:rPr>
              <a:t>be </a:t>
            </a:r>
            <a:r>
              <a:rPr lang="en-US" dirty="0" smtClean="0">
                <a:latin typeface="Times New Roman" panose="02020603050405020304" pitchFamily="18" charset="0"/>
                <a:cs typeface="Times New Roman" panose="02020603050405020304" pitchFamily="18" charset="0"/>
              </a:rPr>
              <a:t>used </a:t>
            </a:r>
            <a:r>
              <a:rPr lang="en-US" dirty="0">
                <a:latin typeface="Times New Roman" panose="02020603050405020304" pitchFamily="18" charset="0"/>
                <a:cs typeface="Times New Roman" panose="02020603050405020304" pitchFamily="18" charset="0"/>
              </a:rPr>
              <a:t>it to make valid statistical inferences about the whole population</a:t>
            </a:r>
            <a:r>
              <a:rPr lang="en-US" dirty="0"/>
              <a:t>.</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3152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2"/>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en-US" sz="1400">
                <a:latin typeface="Calibri" pitchFamily="34" charset="0"/>
              </a:rPr>
              <a:t>elmor@hotmail.com</a:t>
            </a:r>
          </a:p>
        </p:txBody>
      </p:sp>
      <p:sp>
        <p:nvSpPr>
          <p:cNvPr id="43011" name="Slide Number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fld id="{9DD33F57-772B-4D02-BA63-7A3F2F4BC46E}" type="slidenum">
              <a:rPr lang="ar-SA" sz="1400">
                <a:latin typeface="Calibri" pitchFamily="34" charset="0"/>
              </a:rPr>
              <a:pPr/>
              <a:t>30</a:t>
            </a:fld>
            <a:endParaRPr lang="en-US" sz="1400">
              <a:latin typeface="Calibri" pitchFamily="34" charset="0"/>
            </a:endParaRPr>
          </a:p>
        </p:txBody>
      </p:sp>
      <p:pic>
        <p:nvPicPr>
          <p:cNvPr id="43012" name="Picture 2" descr="k89"/>
          <p:cNvPicPr>
            <a:picLocks noGrp="1" noChangeAspect="1" noChangeArrowheads="1"/>
          </p:cNvPicPr>
          <p:nvPr>
            <p:ph sz="half" idx="4294967295"/>
          </p:nvPr>
        </p:nvPicPr>
        <p:blipFill>
          <a:blip r:embed="rId3">
            <a:lum contrast="18000"/>
          </a:blip>
          <a:srcRect b="7777"/>
          <a:stretch>
            <a:fillRect/>
          </a:stretch>
        </p:blipFill>
        <p:spPr>
          <a:xfrm>
            <a:off x="0" y="-26988"/>
            <a:ext cx="9396413" cy="6884988"/>
          </a:xfrm>
          <a:noFill/>
        </p:spPr>
      </p:pic>
      <p:pic>
        <p:nvPicPr>
          <p:cNvPr id="43013" name="Picture 4" descr="Thank you04"/>
          <p:cNvPicPr>
            <a:picLocks noGrp="1" noChangeAspect="1" noChangeArrowheads="1" noCrop="1"/>
          </p:cNvPicPr>
          <p:nvPr>
            <p:ph sz="half" idx="4294967295"/>
          </p:nvPr>
        </p:nvPicPr>
        <p:blipFill>
          <a:blip r:embed="rId4"/>
          <a:srcRect/>
          <a:stretch>
            <a:fillRect/>
          </a:stretch>
        </p:blipFill>
        <p:spPr>
          <a:xfrm>
            <a:off x="395288" y="333375"/>
            <a:ext cx="5400675" cy="2165350"/>
          </a:xfrm>
          <a:noFill/>
        </p:spPr>
      </p:pic>
    </p:spTree>
    <p:extLst>
      <p:ext uri="{BB962C8B-B14F-4D97-AF65-F5344CB8AC3E}">
        <p14:creationId xmlns:p14="http://schemas.microsoft.com/office/powerpoint/2010/main" val="3960470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507288" cy="1354162"/>
          </a:xfrm>
        </p:spPr>
        <p:txBody>
          <a:bodyPr>
            <a:noAutofit/>
          </a:bodyPr>
          <a:lstStyle/>
          <a:p>
            <a:pPr lvl="0" algn="l" rtl="0">
              <a:spcBef>
                <a:spcPct val="20000"/>
              </a:spcBef>
            </a:pPr>
            <a:r>
              <a:rPr lang="en-US" sz="3600" dirty="0" smtClean="0">
                <a:solidFill>
                  <a:prstClr val="black"/>
                </a:solidFill>
                <a:latin typeface="Times New Roman" panose="02020603050405020304" pitchFamily="18" charset="0"/>
                <a:ea typeface="+mn-ea"/>
                <a:cs typeface="Times New Roman" panose="02020603050405020304" pitchFamily="18" charset="0"/>
              </a:rPr>
              <a:t/>
            </a:r>
            <a:br>
              <a:rPr lang="en-US" sz="3600" dirty="0" smtClean="0">
                <a:solidFill>
                  <a:prstClr val="black"/>
                </a:solidFill>
                <a:latin typeface="Times New Roman" panose="02020603050405020304" pitchFamily="18" charset="0"/>
                <a:ea typeface="+mn-ea"/>
                <a:cs typeface="Times New Roman" panose="02020603050405020304" pitchFamily="18" charset="0"/>
              </a:rPr>
            </a:br>
            <a:r>
              <a:rPr lang="en-US" sz="3600" dirty="0" smtClean="0">
                <a:solidFill>
                  <a:prstClr val="black"/>
                </a:solidFill>
                <a:latin typeface="Times New Roman" panose="02020603050405020304" pitchFamily="18" charset="0"/>
                <a:ea typeface="+mn-ea"/>
                <a:cs typeface="Times New Roman" panose="02020603050405020304" pitchFamily="18" charset="0"/>
              </a:rPr>
              <a:t>There </a:t>
            </a:r>
            <a:r>
              <a:rPr lang="en-US" sz="3600" dirty="0">
                <a:solidFill>
                  <a:prstClr val="black"/>
                </a:solidFill>
                <a:latin typeface="Times New Roman" panose="02020603050405020304" pitchFamily="18" charset="0"/>
                <a:ea typeface="+mn-ea"/>
                <a:cs typeface="Times New Roman" panose="02020603050405020304" pitchFamily="18" charset="0"/>
              </a:rPr>
              <a:t>are five main types of </a:t>
            </a:r>
            <a:r>
              <a:rPr lang="en-US" sz="3600" dirty="0" smtClean="0">
                <a:solidFill>
                  <a:prstClr val="black"/>
                </a:solidFill>
                <a:latin typeface="Times New Roman" panose="02020603050405020304" pitchFamily="18" charset="0"/>
                <a:ea typeface="+mn-ea"/>
                <a:cs typeface="Times New Roman" panose="02020603050405020304" pitchFamily="18" charset="0"/>
              </a:rPr>
              <a:t>non-probability  </a:t>
            </a:r>
            <a:r>
              <a:rPr lang="en-US" sz="3600" dirty="0">
                <a:solidFill>
                  <a:prstClr val="black"/>
                </a:solidFill>
                <a:latin typeface="Times New Roman" panose="02020603050405020304" pitchFamily="18" charset="0"/>
                <a:ea typeface="+mn-ea"/>
                <a:cs typeface="Times New Roman" panose="02020603050405020304" pitchFamily="18" charset="0"/>
              </a:rPr>
              <a:t>sample: </a:t>
            </a:r>
            <a:br>
              <a:rPr lang="en-US" sz="3600" dirty="0">
                <a:solidFill>
                  <a:prstClr val="black"/>
                </a:solidFill>
                <a:latin typeface="Times New Roman" panose="02020603050405020304" pitchFamily="18" charset="0"/>
                <a:ea typeface="+mn-ea"/>
                <a:cs typeface="Times New Roman" panose="02020603050405020304" pitchFamily="18" charset="0"/>
              </a:rPr>
            </a:br>
            <a:endParaRPr lang="ar-IQ" sz="4800" dirty="0"/>
          </a:p>
        </p:txBody>
      </p:sp>
      <p:sp>
        <p:nvSpPr>
          <p:cNvPr id="3" name="Content Placeholder 2"/>
          <p:cNvSpPr>
            <a:spLocks noGrp="1"/>
          </p:cNvSpPr>
          <p:nvPr>
            <p:ph idx="1"/>
          </p:nvPr>
        </p:nvSpPr>
        <p:spPr>
          <a:xfrm>
            <a:off x="457200" y="1700808"/>
            <a:ext cx="8229600" cy="4425355"/>
          </a:xfrm>
        </p:spPr>
        <p:txBody>
          <a:bodyPr>
            <a:normAutofit/>
          </a:bodyPr>
          <a:lstStyle/>
          <a:p>
            <a:pPr marL="514350" indent="-514350" algn="just" rtl="0">
              <a:buAutoNum type="arabicPeriod"/>
            </a:pPr>
            <a:r>
              <a:rPr lang="en-US" dirty="0" smtClean="0">
                <a:solidFill>
                  <a:srgbClr val="0070C0"/>
                </a:solidFill>
                <a:latin typeface="Times New Roman" panose="02020603050405020304" pitchFamily="18" charset="0"/>
                <a:cs typeface="Times New Roman" panose="02020603050405020304" pitchFamily="18" charset="0"/>
              </a:rPr>
              <a:t>Convenience sampling</a:t>
            </a:r>
          </a:p>
          <a:p>
            <a:pPr marL="514350" indent="-514350" algn="just" rtl="0">
              <a:buAutoNum type="arabicPeriod"/>
            </a:pPr>
            <a:r>
              <a:rPr lang="en-US" dirty="0" smtClean="0">
                <a:solidFill>
                  <a:srgbClr val="0070C0"/>
                </a:solidFill>
                <a:latin typeface="Times New Roman" panose="02020603050405020304" pitchFamily="18" charset="0"/>
                <a:cs typeface="Times New Roman" panose="02020603050405020304" pitchFamily="18" charset="0"/>
              </a:rPr>
              <a:t>Purposive sampling</a:t>
            </a:r>
          </a:p>
          <a:p>
            <a:pPr marL="514350" indent="-514350" algn="just" rtl="0">
              <a:buAutoNum type="arabicPeriod"/>
            </a:pPr>
            <a:r>
              <a:rPr lang="en-US" dirty="0" smtClean="0">
                <a:solidFill>
                  <a:srgbClr val="0070C0"/>
                </a:solidFill>
                <a:latin typeface="Times New Roman" panose="02020603050405020304" pitchFamily="18" charset="0"/>
                <a:cs typeface="Times New Roman" panose="02020603050405020304" pitchFamily="18" charset="0"/>
              </a:rPr>
              <a:t>Quota sampling</a:t>
            </a:r>
          </a:p>
          <a:p>
            <a:pPr marL="514350" indent="-514350" algn="just" rtl="0">
              <a:buAutoNum type="arabicPeriod"/>
            </a:pPr>
            <a:r>
              <a:rPr lang="en-US" dirty="0" smtClean="0">
                <a:solidFill>
                  <a:srgbClr val="0070C0"/>
                </a:solidFill>
                <a:latin typeface="Times New Roman" panose="02020603050405020304" pitchFamily="18" charset="0"/>
                <a:cs typeface="Times New Roman" panose="02020603050405020304" pitchFamily="18" charset="0"/>
              </a:rPr>
              <a:t>Snowball sampling</a:t>
            </a:r>
          </a:p>
          <a:p>
            <a:pPr marL="514350" indent="-514350" algn="just" rtl="0">
              <a:buAutoNum type="arabicPeriod"/>
            </a:pPr>
            <a:r>
              <a:rPr lang="en-US" dirty="0" smtClean="0">
                <a:solidFill>
                  <a:srgbClr val="0070C0"/>
                </a:solidFill>
                <a:latin typeface="Times New Roman" panose="02020603050405020304" pitchFamily="18" charset="0"/>
                <a:cs typeface="Times New Roman" panose="02020603050405020304" pitchFamily="18" charset="0"/>
              </a:rPr>
              <a:t>Voluntary </a:t>
            </a:r>
            <a:r>
              <a:rPr lang="en-US" dirty="0">
                <a:solidFill>
                  <a:srgbClr val="0070C0"/>
                </a:solidFill>
                <a:latin typeface="Times New Roman" panose="02020603050405020304" pitchFamily="18" charset="0"/>
                <a:cs typeface="Times New Roman" panose="02020603050405020304" pitchFamily="18" charset="0"/>
              </a:rPr>
              <a:t>response sampling </a:t>
            </a:r>
          </a:p>
        </p:txBody>
      </p:sp>
    </p:spTree>
    <p:extLst>
      <p:ext uri="{BB962C8B-B14F-4D97-AF65-F5344CB8AC3E}">
        <p14:creationId xmlns:p14="http://schemas.microsoft.com/office/powerpoint/2010/main" val="4001849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noAutofit/>
          </a:bodyPr>
          <a:lstStyle/>
          <a:p>
            <a:pPr lvl="0" rtl="0">
              <a:spcBef>
                <a:spcPct val="20000"/>
              </a:spcBef>
            </a:pPr>
            <a:r>
              <a:rPr lang="en-US" sz="4000" b="1" dirty="0" smtClean="0">
                <a:latin typeface="Times New Roman" panose="02020603050405020304" pitchFamily="18" charset="0"/>
                <a:ea typeface="+mn-ea"/>
                <a:cs typeface="Times New Roman" panose="02020603050405020304" pitchFamily="18" charset="0"/>
              </a:rPr>
              <a:t/>
            </a:r>
            <a:br>
              <a:rPr lang="en-US" sz="4000" b="1" dirty="0" smtClean="0">
                <a:latin typeface="Times New Roman" panose="02020603050405020304" pitchFamily="18" charset="0"/>
                <a:ea typeface="+mn-ea"/>
                <a:cs typeface="Times New Roman" panose="02020603050405020304" pitchFamily="18" charset="0"/>
              </a:rPr>
            </a:br>
            <a:r>
              <a:rPr lang="en-US" sz="4000" b="1" dirty="0" smtClean="0">
                <a:latin typeface="Times New Roman" panose="02020603050405020304" pitchFamily="18" charset="0"/>
                <a:ea typeface="+mn-ea"/>
                <a:cs typeface="Times New Roman" panose="02020603050405020304" pitchFamily="18" charset="0"/>
              </a:rPr>
              <a:t>1</a:t>
            </a:r>
            <a:r>
              <a:rPr lang="en-US" sz="4000" b="1" dirty="0">
                <a:latin typeface="Times New Roman" panose="02020603050405020304" pitchFamily="18" charset="0"/>
                <a:ea typeface="+mn-ea"/>
                <a:cs typeface="Times New Roman" panose="02020603050405020304" pitchFamily="18" charset="0"/>
              </a:rPr>
              <a:t>. Convenience sampling</a:t>
            </a:r>
            <a:br>
              <a:rPr lang="en-US" sz="4000" b="1" dirty="0">
                <a:latin typeface="Times New Roman" panose="02020603050405020304" pitchFamily="18" charset="0"/>
                <a:ea typeface="+mn-ea"/>
                <a:cs typeface="Times New Roman" panose="02020603050405020304" pitchFamily="18" charset="0"/>
              </a:rPr>
            </a:br>
            <a:endParaRPr lang="ar-IQ" sz="5400" dirty="0"/>
          </a:p>
        </p:txBody>
      </p:sp>
      <p:sp>
        <p:nvSpPr>
          <p:cNvPr id="3" name="Content Placeholder 2"/>
          <p:cNvSpPr>
            <a:spLocks noGrp="1"/>
          </p:cNvSpPr>
          <p:nvPr>
            <p:ph idx="1"/>
          </p:nvPr>
        </p:nvSpPr>
        <p:spPr/>
        <p:txBody>
          <a:bodyPr>
            <a:noAutofit/>
          </a:bodyPr>
          <a:lstStyle/>
          <a:p>
            <a:pPr algn="just" rtl="0">
              <a:buFont typeface="Wingdings" pitchFamily="2" charset="2"/>
              <a:buChar char="§"/>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convenience sampling, we select individuals into our sample </a:t>
            </a:r>
            <a:r>
              <a:rPr lang="en-US" dirty="0">
                <a:solidFill>
                  <a:srgbClr val="00B0F0"/>
                </a:solidFill>
                <a:latin typeface="Times New Roman" panose="02020603050405020304" pitchFamily="18" charset="0"/>
                <a:cs typeface="Times New Roman" panose="02020603050405020304" pitchFamily="18" charset="0"/>
              </a:rPr>
              <a:t>based on their availability </a:t>
            </a:r>
            <a:r>
              <a:rPr lang="en-US" dirty="0">
                <a:latin typeface="Times New Roman" panose="02020603050405020304" pitchFamily="18" charset="0"/>
                <a:cs typeface="Times New Roman" panose="02020603050405020304" pitchFamily="18" charset="0"/>
              </a:rPr>
              <a:t>to the investigators rather than selecting subjects at random from the entire population. </a:t>
            </a:r>
            <a:endParaRPr lang="en-US" dirty="0">
              <a:latin typeface="Times New Roman" panose="02020603050405020304" pitchFamily="18" charset="0"/>
              <a:cs typeface="Times New Roman" panose="02020603050405020304" pitchFamily="18" charset="0"/>
            </a:endParaRPr>
          </a:p>
          <a:p>
            <a:pPr algn="just" rtl="0">
              <a:buFont typeface="Wingdings" pitchFamily="2" charset="2"/>
              <a:buChar char="§"/>
            </a:pP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a result, the extent to which the sample is representative of the target population is not known. </a:t>
            </a:r>
            <a:endParaRPr lang="en-US" dirty="0" smtClean="0">
              <a:latin typeface="Times New Roman" panose="02020603050405020304" pitchFamily="18" charset="0"/>
              <a:cs typeface="Times New Roman" panose="02020603050405020304" pitchFamily="18" charset="0"/>
            </a:endParaRP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3179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808708"/>
          </a:xfrm>
        </p:spPr>
        <p:txBody>
          <a:bodyPr>
            <a:noAutofit/>
          </a:bodyPr>
          <a:lstStyle/>
          <a:p>
            <a:pPr algn="just" rtl="0">
              <a:buNone/>
            </a:pPr>
            <a:r>
              <a:rPr lang="en-US" sz="2800" dirty="0" smtClean="0">
                <a:solidFill>
                  <a:srgbClr val="FF0000"/>
                </a:solidFill>
                <a:latin typeface="Times New Roman" pitchFamily="18" charset="0"/>
                <a:cs typeface="Times New Roman" pitchFamily="18" charset="0"/>
              </a:rPr>
              <a:t> Examples </a:t>
            </a:r>
          </a:p>
          <a:p>
            <a:pPr algn="just" rtl="0"/>
            <a:r>
              <a:rPr lang="en-US" sz="2800" dirty="0" smtClean="0">
                <a:latin typeface="Times New Roman" pitchFamily="18" charset="0"/>
                <a:cs typeface="Times New Roman" pitchFamily="18" charset="0"/>
              </a:rPr>
              <a:t>Stopping people at a street corner to conduct an interview is sampling by convenience.</a:t>
            </a:r>
          </a:p>
          <a:p>
            <a:pPr algn="just" rtl="0"/>
            <a:r>
              <a:rPr lang="en-US" sz="2800" dirty="0" smtClean="0">
                <a:latin typeface="Times New Roman" pitchFamily="18" charset="0"/>
                <a:cs typeface="Times New Roman" pitchFamily="18" charset="0"/>
              </a:rPr>
              <a:t>Other  </a:t>
            </a:r>
            <a:r>
              <a:rPr lang="en-US" sz="2800" dirty="0">
                <a:latin typeface="Times New Roman" pitchFamily="18" charset="0"/>
                <a:cs typeface="Times New Roman" pitchFamily="18" charset="0"/>
              </a:rPr>
              <a:t>example, we might approach patients seeking medical care at a particular hospital in a waiting or reception area. </a:t>
            </a:r>
            <a:endParaRPr lang="en-US" sz="2800" dirty="0" smtClean="0">
              <a:latin typeface="Times New Roman" pitchFamily="18" charset="0"/>
              <a:cs typeface="Times New Roman" pitchFamily="18" charset="0"/>
            </a:endParaRPr>
          </a:p>
          <a:p>
            <a:pPr algn="just" rtl="0"/>
            <a:endParaRPr lang="en-US" sz="2800" dirty="0">
              <a:latin typeface="Times New Roman" pitchFamily="18" charset="0"/>
              <a:cs typeface="Times New Roman" pitchFamily="18" charset="0"/>
            </a:endParaRPr>
          </a:p>
          <a:p>
            <a:pPr marL="0" indent="0" algn="just" rtl="0">
              <a:buNone/>
            </a:pPr>
            <a:r>
              <a:rPr lang="en-US" sz="2800" dirty="0" smtClean="0">
                <a:latin typeface="Times New Roman" pitchFamily="18" charset="0"/>
                <a:cs typeface="Times New Roman" pitchFamily="18" charset="0"/>
              </a:rPr>
              <a:t>    Convenience </a:t>
            </a:r>
            <a:r>
              <a:rPr lang="en-US" sz="2800" dirty="0">
                <a:latin typeface="Times New Roman" pitchFamily="18" charset="0"/>
                <a:cs typeface="Times New Roman" pitchFamily="18" charset="0"/>
              </a:rPr>
              <a:t>samples are useful for collecting preliminary or pilot </a:t>
            </a:r>
            <a:r>
              <a:rPr lang="en-US" sz="2800" dirty="0" smtClean="0">
                <a:latin typeface="Times New Roman" pitchFamily="18" charset="0"/>
                <a:cs typeface="Times New Roman" pitchFamily="18" charset="0"/>
              </a:rPr>
              <a:t>data </a:t>
            </a:r>
            <a:r>
              <a:rPr lang="ar-IQ" sz="2800" dirty="0" smtClean="0">
                <a:latin typeface="Times New Roman" pitchFamily="18" charset="0"/>
                <a:cs typeface="Times New Roman" pitchFamily="18" charset="0"/>
              </a:rPr>
              <a:t>(بيانات تجريبية)</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but they should be used with caution for statistical inference, since they may not be representative of the target population.</a:t>
            </a:r>
          </a:p>
          <a:p>
            <a:pPr marL="0" indent="0" algn="just" rtl="0">
              <a:buNone/>
            </a:pPr>
            <a:r>
              <a:rPr lang="en-US" sz="2800" dirty="0" smtClean="0">
                <a:solidFill>
                  <a:srgbClr val="0070C0"/>
                </a:solidFill>
                <a:latin typeface="Times New Roman" panose="02020603050405020304" pitchFamily="18" charset="0"/>
                <a:cs typeface="Times New Roman" panose="02020603050405020304" pitchFamily="18" charset="0"/>
              </a:rPr>
              <a:t>These approaches are subject to bias</a:t>
            </a:r>
            <a:endParaRPr lang="ar-SA" sz="28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noAutofit/>
          </a:bodyPr>
          <a:lstStyle/>
          <a:p>
            <a:pPr lvl="0" rtl="0">
              <a:spcBef>
                <a:spcPct val="20000"/>
              </a:spcBef>
            </a:pPr>
            <a:r>
              <a:rPr lang="en-US" sz="4000" b="1" dirty="0" smtClean="0">
                <a:solidFill>
                  <a:srgbClr val="FF0000"/>
                </a:solidFill>
                <a:latin typeface="Times New Roman" panose="02020603050405020304" pitchFamily="18" charset="0"/>
                <a:ea typeface="+mn-ea"/>
                <a:cs typeface="Times New Roman" pitchFamily="18" charset="0"/>
              </a:rPr>
              <a:t/>
            </a:r>
            <a:br>
              <a:rPr lang="en-US" sz="4000" b="1" dirty="0" smtClean="0">
                <a:solidFill>
                  <a:srgbClr val="FF0000"/>
                </a:solidFill>
                <a:latin typeface="Times New Roman" panose="02020603050405020304" pitchFamily="18" charset="0"/>
                <a:ea typeface="+mn-ea"/>
                <a:cs typeface="Times New Roman" pitchFamily="18" charset="0"/>
              </a:rPr>
            </a:br>
            <a:r>
              <a:rPr lang="en-US" sz="4000" b="1" dirty="0" smtClean="0">
                <a:solidFill>
                  <a:srgbClr val="FF0000"/>
                </a:solidFill>
                <a:latin typeface="Times New Roman" panose="02020603050405020304" pitchFamily="18" charset="0"/>
                <a:ea typeface="+mn-ea"/>
                <a:cs typeface="Times New Roman" pitchFamily="18" charset="0"/>
              </a:rPr>
              <a:t>2</a:t>
            </a:r>
            <a:r>
              <a:rPr lang="en-US" sz="4000" b="1" dirty="0">
                <a:solidFill>
                  <a:srgbClr val="FF0000"/>
                </a:solidFill>
                <a:latin typeface="Times New Roman" panose="02020603050405020304" pitchFamily="18" charset="0"/>
                <a:ea typeface="+mn-ea"/>
                <a:cs typeface="Times New Roman" pitchFamily="18" charset="0"/>
              </a:rPr>
              <a:t>. Purposive Sampling</a:t>
            </a:r>
            <a:br>
              <a:rPr lang="en-US" sz="4000" b="1" dirty="0">
                <a:solidFill>
                  <a:srgbClr val="FF0000"/>
                </a:solidFill>
                <a:latin typeface="Times New Roman" panose="02020603050405020304" pitchFamily="18" charset="0"/>
                <a:ea typeface="+mn-ea"/>
                <a:cs typeface="Times New Roman" pitchFamily="18" charset="0"/>
              </a:rPr>
            </a:br>
            <a:endParaRPr lang="ar-IQ" sz="5400" dirty="0"/>
          </a:p>
        </p:txBody>
      </p:sp>
      <p:sp>
        <p:nvSpPr>
          <p:cNvPr id="3" name="عنصر نائب للمحتوى 2"/>
          <p:cNvSpPr>
            <a:spLocks noGrp="1"/>
          </p:cNvSpPr>
          <p:nvPr>
            <p:ph idx="1"/>
          </p:nvPr>
        </p:nvSpPr>
        <p:spPr>
          <a:xfrm>
            <a:off x="179512" y="1600200"/>
            <a:ext cx="8784976" cy="4525963"/>
          </a:xfrm>
        </p:spPr>
        <p:txBody>
          <a:bodyPr>
            <a:noAutofit/>
          </a:bodyPr>
          <a:lstStyle/>
          <a:p>
            <a:pPr algn="just" rtl="0">
              <a:buFont typeface="Wingdings" pitchFamily="2" charset="2"/>
              <a:buChar char="§"/>
            </a:pPr>
            <a:r>
              <a:rPr lang="en-US" dirty="0" smtClean="0">
                <a:latin typeface="Times New Roman" panose="02020603050405020304" pitchFamily="18" charset="0"/>
                <a:cs typeface="Times New Roman" panose="02020603050405020304" pitchFamily="18" charset="0"/>
              </a:rPr>
              <a:t>Purposive </a:t>
            </a:r>
            <a:r>
              <a:rPr lang="en-US" dirty="0">
                <a:latin typeface="Times New Roman" panose="02020603050405020304" pitchFamily="18" charset="0"/>
                <a:cs typeface="Times New Roman" panose="02020603050405020304" pitchFamily="18" charset="0"/>
              </a:rPr>
              <a:t>sampling (also known as  judgment, selective or subjective sampling) is a sampling technique in which </a:t>
            </a:r>
            <a:r>
              <a:rPr lang="en-US" u="sng" dirty="0">
                <a:solidFill>
                  <a:schemeClr val="accent6">
                    <a:lumMod val="75000"/>
                  </a:schemeClr>
                </a:solidFill>
                <a:latin typeface="Times New Roman" panose="02020603050405020304" pitchFamily="18" charset="0"/>
                <a:cs typeface="Times New Roman" panose="02020603050405020304" pitchFamily="18" charset="0"/>
              </a:rPr>
              <a:t>researcher relies on his or her own judgment</a:t>
            </a:r>
            <a:r>
              <a:rPr lang="en-US" dirty="0">
                <a:latin typeface="Times New Roman" panose="02020603050405020304" pitchFamily="18" charset="0"/>
                <a:cs typeface="Times New Roman" panose="02020603050405020304" pitchFamily="18" charset="0"/>
              </a:rPr>
              <a:t> when choosing members of population to participate in the study</a:t>
            </a:r>
            <a:r>
              <a:rPr lang="en-US" dirty="0" smtClean="0"/>
              <a: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rtl="0">
              <a:buFont typeface="Wingdings" pitchFamily="2" charset="2"/>
              <a:buChar char="§"/>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often used in </a:t>
            </a:r>
            <a:r>
              <a:rPr lang="en-US" dirty="0" smtClean="0">
                <a:latin typeface="Times New Roman" panose="02020603050405020304" pitchFamily="18" charset="0"/>
                <a:cs typeface="Times New Roman" panose="02020603050405020304" pitchFamily="18" charset="0"/>
              </a:rPr>
              <a:t>qualitative research , </a:t>
            </a:r>
            <a:r>
              <a:rPr lang="en-US" dirty="0">
                <a:latin typeface="Times New Roman" panose="02020603050405020304" pitchFamily="18" charset="0"/>
                <a:cs typeface="Times New Roman" panose="02020603050405020304" pitchFamily="18" charset="0"/>
              </a:rPr>
              <a:t>where the researcher wants to gain detailed knowledge about a specific phenomenon rather than make statistical inferences. </a:t>
            </a:r>
            <a:endParaRPr lang="en-US" dirty="0" smtClean="0">
              <a:latin typeface="Times New Roman" panose="02020603050405020304" pitchFamily="18" charset="0"/>
              <a:cs typeface="Times New Roman" panose="02020603050405020304" pitchFamily="18" charset="0"/>
            </a:endParaRP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1098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gn="just" rtl="0">
              <a:buFont typeface="Wingdings" pitchFamily="2" charset="2"/>
              <a:buChar char="§"/>
            </a:pPr>
            <a:r>
              <a:rPr lang="en-US" dirty="0">
                <a:latin typeface="Times New Roman" panose="02020603050405020304" pitchFamily="18" charset="0"/>
                <a:cs typeface="Times New Roman" panose="02020603050405020304" pitchFamily="18" charset="0"/>
              </a:rPr>
              <a:t>This sampling method requires researchers to have prior knowledge about the purpose of their studies so that they can properly choose and approach eligible participants. </a:t>
            </a:r>
            <a:endParaRPr lang="en-US" dirty="0" smtClean="0">
              <a:latin typeface="Times New Roman" panose="02020603050405020304" pitchFamily="18" charset="0"/>
              <a:cs typeface="Times New Roman" panose="02020603050405020304" pitchFamily="18" charset="0"/>
            </a:endParaRPr>
          </a:p>
          <a:p>
            <a:pPr algn="just" rtl="0">
              <a:buFont typeface="Wingdings" pitchFamily="2" charset="2"/>
              <a:buChar char="§"/>
            </a:pPr>
            <a:endParaRPr lang="en-US" dirty="0">
              <a:solidFill>
                <a:srgbClr val="00B0F0"/>
              </a:solidFill>
              <a:latin typeface="Times New Roman" panose="02020603050405020304" pitchFamily="18" charset="0"/>
              <a:cs typeface="Times New Roman" panose="02020603050405020304" pitchFamily="18" charset="0"/>
            </a:endParaRPr>
          </a:p>
          <a:p>
            <a:pPr algn="just" rtl="0">
              <a:buFont typeface="Wingdings" pitchFamily="2" charset="2"/>
              <a:buChar char="§"/>
            </a:pPr>
            <a:r>
              <a:rPr lang="en-US" dirty="0" smtClean="0">
                <a:latin typeface="Times New Roman" panose="02020603050405020304" pitchFamily="18" charset="0"/>
                <a:cs typeface="Times New Roman" panose="02020603050405020304" pitchFamily="18" charset="0"/>
              </a:rPr>
              <a:t>Researchers </a:t>
            </a:r>
            <a:r>
              <a:rPr lang="en-US" dirty="0">
                <a:latin typeface="Times New Roman" panose="02020603050405020304" pitchFamily="18" charset="0"/>
                <a:cs typeface="Times New Roman" panose="02020603050405020304" pitchFamily="18" charset="0"/>
              </a:rPr>
              <a:t>use purposive sampling when they want to access a particular subset of people, as all participants of a study are selected because they fit a particular profile. </a:t>
            </a: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5734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395536" y="404664"/>
            <a:ext cx="8229600" cy="5174035"/>
          </a:xfrm>
          <a:ln>
            <a:solidFill>
              <a:schemeClr val="accent1"/>
            </a:solidFill>
          </a:ln>
        </p:spPr>
        <p:txBody>
          <a:bodyPr>
            <a:noAutofit/>
          </a:bodyPr>
          <a:lstStyle/>
          <a:p>
            <a:pPr marL="0" indent="0" algn="just" rtl="0">
              <a:buNone/>
            </a:pPr>
            <a:r>
              <a:rPr lang="en-US" b="1" u="sng" dirty="0" smtClean="0">
                <a:latin typeface="Times New Roman" panose="02020603050405020304" pitchFamily="18" charset="0"/>
                <a:cs typeface="Times New Roman" panose="02020603050405020304" pitchFamily="18" charset="0"/>
              </a:rPr>
              <a:t>Example:</a:t>
            </a:r>
            <a:endParaRPr lang="en-US" b="1" u="sng" dirty="0">
              <a:latin typeface="Times New Roman" panose="02020603050405020304" pitchFamily="18" charset="0"/>
              <a:cs typeface="Times New Roman" panose="02020603050405020304" pitchFamily="18" charset="0"/>
            </a:endParaRPr>
          </a:p>
          <a:p>
            <a:pPr marL="0" indent="0" algn="just" rtl="0">
              <a:buNone/>
            </a:pP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want to know more about the opinions and experiences of disabled students at your university, so you purposefully select a number of students with different support needs in order to gather a varied range of data on their experiences with student services.</a:t>
            </a:r>
          </a:p>
          <a:p>
            <a:pPr marL="0" indent="0" algn="just" rtl="0">
              <a:buNone/>
            </a:pPr>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3775918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10238</TotalTime>
  <Words>1415</Words>
  <Application>Microsoft Office PowerPoint</Application>
  <PresentationFormat>عرض على الشاشة (3:4)‏</PresentationFormat>
  <Paragraphs>117</Paragraphs>
  <Slides>30</Slides>
  <Notes>1</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سمة Office</vt:lpstr>
      <vt:lpstr>Sample and sampling  unit 5  part2 L6    </vt:lpstr>
      <vt:lpstr>عرض تقديمي في PowerPoint</vt:lpstr>
      <vt:lpstr>عرض تقديمي في PowerPoint</vt:lpstr>
      <vt:lpstr> There are five main types of non-probability  sample:  </vt:lpstr>
      <vt:lpstr> 1. Convenience sampling </vt:lpstr>
      <vt:lpstr>عرض تقديمي في PowerPoint</vt:lpstr>
      <vt:lpstr> 2. Purposive Sampling </vt:lpstr>
      <vt:lpstr>عرض تقديمي في PowerPoint</vt:lpstr>
      <vt:lpstr>عرض تقديمي في PowerPoint</vt:lpstr>
      <vt:lpstr> 3. Quota Sampling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Who Uses Voluntary Sampling?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Hisham</cp:lastModifiedBy>
  <cp:revision>307</cp:revision>
  <dcterms:created xsi:type="dcterms:W3CDTF">2015-06-17T17:05:21Z</dcterms:created>
  <dcterms:modified xsi:type="dcterms:W3CDTF">2021-12-06T07:00:04Z</dcterms:modified>
</cp:coreProperties>
</file>